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79" r:id="rId3"/>
    <p:sldId id="383" r:id="rId4"/>
    <p:sldId id="384" r:id="rId5"/>
    <p:sldId id="360" r:id="rId6"/>
    <p:sldId id="279" r:id="rId7"/>
    <p:sldId id="280" r:id="rId8"/>
    <p:sldId id="373" r:id="rId9"/>
    <p:sldId id="370" r:id="rId10"/>
    <p:sldId id="282" r:id="rId11"/>
    <p:sldId id="374" r:id="rId12"/>
    <p:sldId id="369" r:id="rId13"/>
    <p:sldId id="284" r:id="rId14"/>
    <p:sldId id="372" r:id="rId15"/>
    <p:sldId id="371" r:id="rId16"/>
    <p:sldId id="291" r:id="rId17"/>
    <p:sldId id="387" r:id="rId18"/>
    <p:sldId id="290" r:id="rId19"/>
    <p:sldId id="289" r:id="rId20"/>
    <p:sldId id="288" r:id="rId21"/>
    <p:sldId id="293" r:id="rId22"/>
    <p:sldId id="298" r:id="rId23"/>
    <p:sldId id="386" r:id="rId24"/>
    <p:sldId id="300" r:id="rId25"/>
    <p:sldId id="380" r:id="rId26"/>
    <p:sldId id="276" r:id="rId27"/>
    <p:sldId id="377" r:id="rId28"/>
    <p:sldId id="378" r:id="rId29"/>
    <p:sldId id="328" r:id="rId30"/>
    <p:sldId id="375" r:id="rId31"/>
    <p:sldId id="376" r:id="rId32"/>
    <p:sldId id="32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4F77CB6-908A-40A5-9D16-5E4C31691F1D}">
          <p14:sldIdLst>
            <p14:sldId id="256"/>
            <p14:sldId id="379"/>
            <p14:sldId id="383"/>
            <p14:sldId id="384"/>
            <p14:sldId id="360"/>
            <p14:sldId id="279"/>
            <p14:sldId id="280"/>
            <p14:sldId id="373"/>
            <p14:sldId id="370"/>
            <p14:sldId id="282"/>
            <p14:sldId id="374"/>
            <p14:sldId id="369"/>
            <p14:sldId id="284"/>
            <p14:sldId id="372"/>
            <p14:sldId id="371"/>
            <p14:sldId id="291"/>
            <p14:sldId id="387"/>
            <p14:sldId id="290"/>
            <p14:sldId id="289"/>
            <p14:sldId id="288"/>
            <p14:sldId id="293"/>
            <p14:sldId id="298"/>
            <p14:sldId id="386"/>
            <p14:sldId id="300"/>
            <p14:sldId id="380"/>
            <p14:sldId id="276"/>
            <p14:sldId id="377"/>
            <p14:sldId id="378"/>
            <p14:sldId id="328"/>
            <p14:sldId id="375"/>
            <p14:sldId id="376"/>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48183-8389-4A06-AFF0-74C92A692723}"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874AD-6EED-46F4-83A1-41B9BC4CC09A}" type="slidenum">
              <a:rPr lang="en-US" smtClean="0"/>
              <a:t>‹#›</a:t>
            </a:fld>
            <a:endParaRPr lang="en-US"/>
          </a:p>
        </p:txBody>
      </p:sp>
    </p:spTree>
    <p:extLst>
      <p:ext uri="{BB962C8B-B14F-4D97-AF65-F5344CB8AC3E}">
        <p14:creationId xmlns:p14="http://schemas.microsoft.com/office/powerpoint/2010/main" val="3042920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9FA53-2CC9-4BC7-80E7-D2440CEA2E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EA7084-B08D-42D7-9E5A-9F36CB45DA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7BB290-65E6-4DE6-AFF0-A5815C4E4129}"/>
              </a:ext>
            </a:extLst>
          </p:cNvPr>
          <p:cNvSpPr>
            <a:spLocks noGrp="1"/>
          </p:cNvSpPr>
          <p:nvPr>
            <p:ph type="dt" sz="half" idx="10"/>
          </p:nvPr>
        </p:nvSpPr>
        <p:spPr/>
        <p:txBody>
          <a:bodyPr/>
          <a:lstStyle/>
          <a:p>
            <a:fld id="{9D72A97E-4E33-49D2-B0E4-174B43E3046F}" type="datetime1">
              <a:rPr lang="en-US" smtClean="0"/>
              <a:t>9/8/2021</a:t>
            </a:fld>
            <a:endParaRPr lang="en-US"/>
          </a:p>
        </p:txBody>
      </p:sp>
      <p:sp>
        <p:nvSpPr>
          <p:cNvPr id="5" name="Footer Placeholder 4">
            <a:extLst>
              <a:ext uri="{FF2B5EF4-FFF2-40B4-BE49-F238E27FC236}">
                <a16:creationId xmlns:a16="http://schemas.microsoft.com/office/drawing/2014/main" id="{76DAA5C8-4E79-4A46-B5A3-811A3136E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94CAC-EA8A-4DDC-B0A9-536047EB8C47}"/>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3571465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E136-4A49-4C8E-AE58-F992346471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9301E1-12E4-41AB-9570-B6BEE3159B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24D1CE-CA78-4681-A049-DC3C1599E604}"/>
              </a:ext>
            </a:extLst>
          </p:cNvPr>
          <p:cNvSpPr>
            <a:spLocks noGrp="1"/>
          </p:cNvSpPr>
          <p:nvPr>
            <p:ph type="dt" sz="half" idx="10"/>
          </p:nvPr>
        </p:nvSpPr>
        <p:spPr/>
        <p:txBody>
          <a:bodyPr/>
          <a:lstStyle/>
          <a:p>
            <a:fld id="{08913E65-E195-4B7B-A11B-FA3D62376EC8}" type="datetime1">
              <a:rPr lang="en-US" smtClean="0"/>
              <a:t>9/8/2021</a:t>
            </a:fld>
            <a:endParaRPr lang="en-US"/>
          </a:p>
        </p:txBody>
      </p:sp>
      <p:sp>
        <p:nvSpPr>
          <p:cNvPr id="5" name="Footer Placeholder 4">
            <a:extLst>
              <a:ext uri="{FF2B5EF4-FFF2-40B4-BE49-F238E27FC236}">
                <a16:creationId xmlns:a16="http://schemas.microsoft.com/office/drawing/2014/main" id="{557E6A2A-45E0-45F6-825B-32495D649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D5865-BFBC-40EB-9845-E093473A6B4C}"/>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241503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48061D-8A1D-4AA9-9489-DDFB7BAF17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6EE74D-9CB0-4619-A752-585875D985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D33DF-0A85-421D-A9E4-F52AAD87DDA7}"/>
              </a:ext>
            </a:extLst>
          </p:cNvPr>
          <p:cNvSpPr>
            <a:spLocks noGrp="1"/>
          </p:cNvSpPr>
          <p:nvPr>
            <p:ph type="dt" sz="half" idx="10"/>
          </p:nvPr>
        </p:nvSpPr>
        <p:spPr/>
        <p:txBody>
          <a:bodyPr/>
          <a:lstStyle/>
          <a:p>
            <a:fld id="{6EFB5AF8-03BE-4622-BA2D-93E14E041874}" type="datetime1">
              <a:rPr lang="en-US" smtClean="0"/>
              <a:t>9/8/2021</a:t>
            </a:fld>
            <a:endParaRPr lang="en-US"/>
          </a:p>
        </p:txBody>
      </p:sp>
      <p:sp>
        <p:nvSpPr>
          <p:cNvPr id="5" name="Footer Placeholder 4">
            <a:extLst>
              <a:ext uri="{FF2B5EF4-FFF2-40B4-BE49-F238E27FC236}">
                <a16:creationId xmlns:a16="http://schemas.microsoft.com/office/drawing/2014/main" id="{7CA514B1-1831-4D13-8444-97FF8BAB7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1A435-627F-4265-899E-BE96D9F77DB6}"/>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2950454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BEFA-6F76-47FD-8124-E66376687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10E5C1-1C75-493F-829A-AB7CBA5CF4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7F13D-A697-40EB-AA45-082C8EFAD5E2}"/>
              </a:ext>
            </a:extLst>
          </p:cNvPr>
          <p:cNvSpPr>
            <a:spLocks noGrp="1"/>
          </p:cNvSpPr>
          <p:nvPr>
            <p:ph type="dt" sz="half" idx="10"/>
          </p:nvPr>
        </p:nvSpPr>
        <p:spPr/>
        <p:txBody>
          <a:bodyPr/>
          <a:lstStyle/>
          <a:p>
            <a:fld id="{7CEBE3D6-0CF3-442E-9A83-00DC8A55EF90}" type="datetime1">
              <a:rPr lang="en-US" smtClean="0"/>
              <a:t>9/8/2021</a:t>
            </a:fld>
            <a:endParaRPr lang="en-US"/>
          </a:p>
        </p:txBody>
      </p:sp>
      <p:sp>
        <p:nvSpPr>
          <p:cNvPr id="5" name="Footer Placeholder 4">
            <a:extLst>
              <a:ext uri="{FF2B5EF4-FFF2-40B4-BE49-F238E27FC236}">
                <a16:creationId xmlns:a16="http://schemas.microsoft.com/office/drawing/2014/main" id="{BA672931-60AA-4FED-91EF-F0997C6561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1F8DB-AB09-498B-B012-EAF30370796F}"/>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724567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7C18-D6A0-4F7D-A52D-D5FB610BE9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8A6E20-4A16-47B9-AB15-B9D3174091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99ED1D-183C-4F24-8BC5-976E4B041F4D}"/>
              </a:ext>
            </a:extLst>
          </p:cNvPr>
          <p:cNvSpPr>
            <a:spLocks noGrp="1"/>
          </p:cNvSpPr>
          <p:nvPr>
            <p:ph type="dt" sz="half" idx="10"/>
          </p:nvPr>
        </p:nvSpPr>
        <p:spPr/>
        <p:txBody>
          <a:bodyPr/>
          <a:lstStyle/>
          <a:p>
            <a:fld id="{B25BD6A8-152A-4A32-B003-16BE5386F417}" type="datetime1">
              <a:rPr lang="en-US" smtClean="0"/>
              <a:t>9/8/2021</a:t>
            </a:fld>
            <a:endParaRPr lang="en-US"/>
          </a:p>
        </p:txBody>
      </p:sp>
      <p:sp>
        <p:nvSpPr>
          <p:cNvPr id="5" name="Footer Placeholder 4">
            <a:extLst>
              <a:ext uri="{FF2B5EF4-FFF2-40B4-BE49-F238E27FC236}">
                <a16:creationId xmlns:a16="http://schemas.microsoft.com/office/drawing/2014/main" id="{FB3E47AE-4674-4CDE-8373-29829ADE7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8DC8E-6B24-4238-B8EA-E678E1FF5392}"/>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326523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7DDF-314E-4DFB-9CDA-956032159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7C916-87BB-4404-B044-EBB36CBD7D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C357D9-388E-4FB5-BCCA-94CEE68A53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AE3550-0745-4A8D-8176-7E2F119FAF20}"/>
              </a:ext>
            </a:extLst>
          </p:cNvPr>
          <p:cNvSpPr>
            <a:spLocks noGrp="1"/>
          </p:cNvSpPr>
          <p:nvPr>
            <p:ph type="dt" sz="half" idx="10"/>
          </p:nvPr>
        </p:nvSpPr>
        <p:spPr/>
        <p:txBody>
          <a:bodyPr/>
          <a:lstStyle/>
          <a:p>
            <a:fld id="{DA578B30-8DEF-4230-AE82-DB9FBC42396D}" type="datetime1">
              <a:rPr lang="en-US" smtClean="0"/>
              <a:t>9/8/2021</a:t>
            </a:fld>
            <a:endParaRPr lang="en-US"/>
          </a:p>
        </p:txBody>
      </p:sp>
      <p:sp>
        <p:nvSpPr>
          <p:cNvPr id="6" name="Footer Placeholder 5">
            <a:extLst>
              <a:ext uri="{FF2B5EF4-FFF2-40B4-BE49-F238E27FC236}">
                <a16:creationId xmlns:a16="http://schemas.microsoft.com/office/drawing/2014/main" id="{320539D7-1D72-46B4-9DCC-377047CED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6E65A-920A-4521-9F06-6C8D2AAE5E10}"/>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422455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7DCE-24A6-45FC-ABCD-3ED9AC2E0F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4DE997-B7E7-4715-BBE2-24310888DF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5DDDD0-2D89-436C-82A4-FA0CCBA1C4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6D7CC7-C89C-4A47-B6EC-7178C4DAEA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FBA9D-A51C-4CE3-80C1-6DE547E482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AF51E7-27DA-472F-94AA-DDF2F79326D0}"/>
              </a:ext>
            </a:extLst>
          </p:cNvPr>
          <p:cNvSpPr>
            <a:spLocks noGrp="1"/>
          </p:cNvSpPr>
          <p:nvPr>
            <p:ph type="dt" sz="half" idx="10"/>
          </p:nvPr>
        </p:nvSpPr>
        <p:spPr/>
        <p:txBody>
          <a:bodyPr/>
          <a:lstStyle/>
          <a:p>
            <a:fld id="{C7D5E25C-E791-4E87-A9C3-382468B4995C}" type="datetime1">
              <a:rPr lang="en-US" smtClean="0"/>
              <a:t>9/8/2021</a:t>
            </a:fld>
            <a:endParaRPr lang="en-US"/>
          </a:p>
        </p:txBody>
      </p:sp>
      <p:sp>
        <p:nvSpPr>
          <p:cNvPr id="8" name="Footer Placeholder 7">
            <a:extLst>
              <a:ext uri="{FF2B5EF4-FFF2-40B4-BE49-F238E27FC236}">
                <a16:creationId xmlns:a16="http://schemas.microsoft.com/office/drawing/2014/main" id="{7D3B5C16-B74E-4FD2-8386-C6F14368A9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93EA55-C0F4-46B5-85EE-12A89516FDA6}"/>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3109546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5F406-B0BB-4835-A05D-9D22D8DD73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21097-C4D0-4FBA-8D58-768FFFF7BAA9}"/>
              </a:ext>
            </a:extLst>
          </p:cNvPr>
          <p:cNvSpPr>
            <a:spLocks noGrp="1"/>
          </p:cNvSpPr>
          <p:nvPr>
            <p:ph type="dt" sz="half" idx="10"/>
          </p:nvPr>
        </p:nvSpPr>
        <p:spPr/>
        <p:txBody>
          <a:bodyPr/>
          <a:lstStyle/>
          <a:p>
            <a:fld id="{4D0B8EFF-CDCF-4E47-B93C-500A1452D58D}" type="datetime1">
              <a:rPr lang="en-US" smtClean="0"/>
              <a:t>9/8/2021</a:t>
            </a:fld>
            <a:endParaRPr lang="en-US"/>
          </a:p>
        </p:txBody>
      </p:sp>
      <p:sp>
        <p:nvSpPr>
          <p:cNvPr id="4" name="Footer Placeholder 3">
            <a:extLst>
              <a:ext uri="{FF2B5EF4-FFF2-40B4-BE49-F238E27FC236}">
                <a16:creationId xmlns:a16="http://schemas.microsoft.com/office/drawing/2014/main" id="{B89C5BD5-3DD5-49D3-AD4D-1E47C451A8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9680B1-0EB1-4B43-9392-3E36C890710E}"/>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3122632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D42BD6-BC93-4FE2-B6BC-9B624C03263B}"/>
              </a:ext>
            </a:extLst>
          </p:cNvPr>
          <p:cNvSpPr>
            <a:spLocks noGrp="1"/>
          </p:cNvSpPr>
          <p:nvPr>
            <p:ph type="dt" sz="half" idx="10"/>
          </p:nvPr>
        </p:nvSpPr>
        <p:spPr/>
        <p:txBody>
          <a:bodyPr/>
          <a:lstStyle/>
          <a:p>
            <a:fld id="{83DBE89E-37F9-43B2-9625-F225044C400F}" type="datetime1">
              <a:rPr lang="en-US" smtClean="0"/>
              <a:t>9/8/2021</a:t>
            </a:fld>
            <a:endParaRPr lang="en-US"/>
          </a:p>
        </p:txBody>
      </p:sp>
      <p:sp>
        <p:nvSpPr>
          <p:cNvPr id="3" name="Footer Placeholder 2">
            <a:extLst>
              <a:ext uri="{FF2B5EF4-FFF2-40B4-BE49-F238E27FC236}">
                <a16:creationId xmlns:a16="http://schemas.microsoft.com/office/drawing/2014/main" id="{6E08E6B7-2B76-4CB3-9E42-D3AB7EF9A5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952CBA-2EEB-481D-A0B7-85A999F4FAE1}"/>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165814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7B4-C7BC-428C-BFE0-A495E93E4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475AF1-7D84-4525-B33A-F668F09D32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6346BD-D4B2-49F0-8FD1-97C319037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944B46-F6AB-4337-916F-467297D189FF}"/>
              </a:ext>
            </a:extLst>
          </p:cNvPr>
          <p:cNvSpPr>
            <a:spLocks noGrp="1"/>
          </p:cNvSpPr>
          <p:nvPr>
            <p:ph type="dt" sz="half" idx="10"/>
          </p:nvPr>
        </p:nvSpPr>
        <p:spPr/>
        <p:txBody>
          <a:bodyPr/>
          <a:lstStyle/>
          <a:p>
            <a:fld id="{0E935901-5D6A-4124-8AAC-3DC7959A9CAC}" type="datetime1">
              <a:rPr lang="en-US" smtClean="0"/>
              <a:t>9/8/2021</a:t>
            </a:fld>
            <a:endParaRPr lang="en-US"/>
          </a:p>
        </p:txBody>
      </p:sp>
      <p:sp>
        <p:nvSpPr>
          <p:cNvPr id="6" name="Footer Placeholder 5">
            <a:extLst>
              <a:ext uri="{FF2B5EF4-FFF2-40B4-BE49-F238E27FC236}">
                <a16:creationId xmlns:a16="http://schemas.microsoft.com/office/drawing/2014/main" id="{D4FA0C81-2CD5-4C5E-B6ED-AA0018C73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18FB8-4D0E-4B1F-9B71-52F99235409E}"/>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723690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45DE-0A4D-467E-99B6-FBF3AFB486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7E0DBF-4876-4F48-B9B5-B03DF618A0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DAD941-A1E8-4DF6-B666-31D409AEF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7DE71-4A03-42FB-9E2E-066F588965A1}"/>
              </a:ext>
            </a:extLst>
          </p:cNvPr>
          <p:cNvSpPr>
            <a:spLocks noGrp="1"/>
          </p:cNvSpPr>
          <p:nvPr>
            <p:ph type="dt" sz="half" idx="10"/>
          </p:nvPr>
        </p:nvSpPr>
        <p:spPr/>
        <p:txBody>
          <a:bodyPr/>
          <a:lstStyle/>
          <a:p>
            <a:fld id="{AB2E728C-EFE9-4088-A60F-ADD85BFA0818}" type="datetime1">
              <a:rPr lang="en-US" smtClean="0"/>
              <a:t>9/8/2021</a:t>
            </a:fld>
            <a:endParaRPr lang="en-US"/>
          </a:p>
        </p:txBody>
      </p:sp>
      <p:sp>
        <p:nvSpPr>
          <p:cNvPr id="6" name="Footer Placeholder 5">
            <a:extLst>
              <a:ext uri="{FF2B5EF4-FFF2-40B4-BE49-F238E27FC236}">
                <a16:creationId xmlns:a16="http://schemas.microsoft.com/office/drawing/2014/main" id="{55FB24D4-63EB-4C43-9180-A09AC66436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5804A-24E1-4D24-A5DD-F3F49B8B8A9D}"/>
              </a:ext>
            </a:extLst>
          </p:cNvPr>
          <p:cNvSpPr>
            <a:spLocks noGrp="1"/>
          </p:cNvSpPr>
          <p:nvPr>
            <p:ph type="sldNum" sz="quarter" idx="12"/>
          </p:nvPr>
        </p:nvSpPr>
        <p:spPr/>
        <p:txBody>
          <a:bodyPr/>
          <a:lstStyle/>
          <a:p>
            <a:fld id="{E56CE4DE-24DF-4EA5-A3D4-7C8ABA40D5A3}" type="slidenum">
              <a:rPr lang="en-US" smtClean="0"/>
              <a:t>‹#›</a:t>
            </a:fld>
            <a:endParaRPr lang="en-US"/>
          </a:p>
        </p:txBody>
      </p:sp>
    </p:spTree>
    <p:extLst>
      <p:ext uri="{BB962C8B-B14F-4D97-AF65-F5344CB8AC3E}">
        <p14:creationId xmlns:p14="http://schemas.microsoft.com/office/powerpoint/2010/main" val="570815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CBA69-FEEB-448A-9311-09120ACC4D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15C1E2-0AE2-4A20-9343-BFCAAD21B2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D1B15-00EC-4E5B-A2BC-211D83AC1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943CC-173A-420E-A510-643E8D8EA473}" type="datetime1">
              <a:rPr lang="en-US" smtClean="0"/>
              <a:t>9/8/2021</a:t>
            </a:fld>
            <a:endParaRPr lang="en-US"/>
          </a:p>
        </p:txBody>
      </p:sp>
      <p:sp>
        <p:nvSpPr>
          <p:cNvPr id="5" name="Footer Placeholder 4">
            <a:extLst>
              <a:ext uri="{FF2B5EF4-FFF2-40B4-BE49-F238E27FC236}">
                <a16:creationId xmlns:a16="http://schemas.microsoft.com/office/drawing/2014/main" id="{0AB91ECE-B655-48BC-A887-6FC55260B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3D8756-9E61-437D-80B1-E1969CA30A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CE4DE-24DF-4EA5-A3D4-7C8ABA40D5A3}" type="slidenum">
              <a:rPr lang="en-US" smtClean="0"/>
              <a:t>‹#›</a:t>
            </a:fld>
            <a:endParaRPr lang="en-US"/>
          </a:p>
        </p:txBody>
      </p:sp>
    </p:spTree>
    <p:extLst>
      <p:ext uri="{BB962C8B-B14F-4D97-AF65-F5344CB8AC3E}">
        <p14:creationId xmlns:p14="http://schemas.microsoft.com/office/powerpoint/2010/main" val="2276656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4CDCA3A1-7763-480B-ACAE-E117D5713108}"/>
              </a:ext>
            </a:extLst>
          </p:cNvPr>
          <p:cNvSpPr>
            <a:spLocks noGrp="1" noChangeArrowheads="1"/>
          </p:cNvSpPr>
          <p:nvPr>
            <p:ph type="subTitle" idx="1"/>
          </p:nvPr>
        </p:nvSpPr>
        <p:spPr>
          <a:xfrm>
            <a:off x="3107774" y="1092858"/>
            <a:ext cx="5670087" cy="4389120"/>
          </a:xfrm>
        </p:spPr>
        <p:txBody>
          <a:bodyPr vert="horz" lIns="91440" tIns="45720" rIns="91440" bIns="45720" rtlCol="0" anchor="ctr">
            <a:normAutofit/>
          </a:bodyPr>
          <a:lstStyle/>
          <a:p>
            <a:r>
              <a:rPr lang="en-US" altLang="en-US" sz="3200" b="1" dirty="0"/>
              <a:t>UNIT-I</a:t>
            </a:r>
          </a:p>
          <a:p>
            <a:r>
              <a:rPr lang="en-US" altLang="en-US" sz="3200" b="1" dirty="0"/>
              <a:t>ASYMPTOTIC NOTATIONS</a:t>
            </a:r>
          </a:p>
          <a:p>
            <a:r>
              <a:rPr lang="en-US" altLang="en-US" sz="2000" dirty="0"/>
              <a:t>Dr. N. Subhash Chandra, </a:t>
            </a:r>
          </a:p>
          <a:p>
            <a:r>
              <a:rPr lang="en-US" altLang="en-US" sz="2000" dirty="0"/>
              <a:t>Professor, CVRCE</a:t>
            </a:r>
          </a:p>
          <a:p>
            <a:r>
              <a:rPr lang="en-US" altLang="en-US" sz="2000" b="1" dirty="0"/>
              <a:t>Source: Web resources and Computer Algorithms by Horowitz, </a:t>
            </a:r>
            <a:r>
              <a:rPr lang="en-US" altLang="en-US" sz="2000" b="1" dirty="0" err="1"/>
              <a:t>Sahani</a:t>
            </a:r>
            <a:r>
              <a:rPr lang="en-US" altLang="en-US" sz="2000" b="1" dirty="0"/>
              <a:t> &amp; </a:t>
            </a:r>
            <a:r>
              <a:rPr lang="en-US" altLang="en-US" sz="2000" b="1" dirty="0" err="1"/>
              <a:t>Rajasekaran</a:t>
            </a:r>
            <a:r>
              <a:rPr lang="en-US" altLang="en-US" sz="2000" b="1" dirty="0"/>
              <a:t>.</a:t>
            </a:r>
          </a:p>
        </p:txBody>
      </p:sp>
      <p:sp>
        <p:nvSpPr>
          <p:cNvPr id="2" name="Slide Number Placeholder 1">
            <a:extLst>
              <a:ext uri="{FF2B5EF4-FFF2-40B4-BE49-F238E27FC236}">
                <a16:creationId xmlns:a16="http://schemas.microsoft.com/office/drawing/2014/main" id="{32A6D56B-6932-498F-985E-9A564AAC4F13}"/>
              </a:ext>
            </a:extLst>
          </p:cNvPr>
          <p:cNvSpPr>
            <a:spLocks noGrp="1"/>
          </p:cNvSpPr>
          <p:nvPr>
            <p:ph type="sldNum" sz="quarter" idx="12"/>
          </p:nvPr>
        </p:nvSpPr>
        <p:spPr/>
        <p:txBody>
          <a:bodyPr/>
          <a:lstStyle/>
          <a:p>
            <a:fld id="{E56CE4DE-24DF-4EA5-A3D4-7C8ABA40D5A3}" type="slidenum">
              <a:rPr lang="en-US" smtClean="0"/>
              <a:t>1</a:t>
            </a:fld>
            <a:endParaRPr lang="en-US"/>
          </a:p>
        </p:txBody>
      </p:sp>
      <p:sp>
        <p:nvSpPr>
          <p:cNvPr id="3" name="Rectangle 2">
            <a:extLst>
              <a:ext uri="{FF2B5EF4-FFF2-40B4-BE49-F238E27FC236}">
                <a16:creationId xmlns:a16="http://schemas.microsoft.com/office/drawing/2014/main" id="{1C333516-50B6-4228-9102-88CFEF0B3F32}"/>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940A567-ACB9-4691-B200-69F1F90D2142}"/>
              </a:ext>
            </a:extLst>
          </p:cNvPr>
          <p:cNvCxnSpPr/>
          <p:nvPr/>
        </p:nvCxnSpPr>
        <p:spPr>
          <a:xfrm>
            <a:off x="51573" y="3087756"/>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90B77901-BFBD-4147-89FB-740E708F68DA}"/>
              </a:ext>
            </a:extLst>
          </p:cNvPr>
          <p:cNvPicPr>
            <a:picLocks noChangeAspect="1"/>
          </p:cNvPicPr>
          <p:nvPr/>
        </p:nvPicPr>
        <p:blipFill rotWithShape="1">
          <a:blip r:embed="rId2">
            <a:extLst>
              <a:ext uri="{28A0092B-C50C-407E-A947-70E740481C1C}">
                <a14:useLocalDpi xmlns:a14="http://schemas.microsoft.com/office/drawing/2010/main" val="0"/>
              </a:ext>
            </a:extLst>
          </a:blip>
          <a:srcRect l="11855" t="9572" r="11512" b="10142"/>
          <a:stretch/>
        </p:blipFill>
        <p:spPr>
          <a:xfrm>
            <a:off x="463827" y="998712"/>
            <a:ext cx="5632173" cy="5505929"/>
          </a:xfrm>
          <a:prstGeom prst="rect">
            <a:avLst/>
          </a:prstGeom>
        </p:spPr>
      </p:pic>
      <p:sp>
        <p:nvSpPr>
          <p:cNvPr id="2" name="Slide Number Placeholder 1">
            <a:extLst>
              <a:ext uri="{FF2B5EF4-FFF2-40B4-BE49-F238E27FC236}">
                <a16:creationId xmlns:a16="http://schemas.microsoft.com/office/drawing/2014/main" id="{BB584F28-0D21-4949-BCBF-AD878BC3B346}"/>
              </a:ext>
            </a:extLst>
          </p:cNvPr>
          <p:cNvSpPr>
            <a:spLocks noGrp="1"/>
          </p:cNvSpPr>
          <p:nvPr>
            <p:ph type="sldNum" sz="quarter" idx="12"/>
          </p:nvPr>
        </p:nvSpPr>
        <p:spPr/>
        <p:txBody>
          <a:bodyPr/>
          <a:lstStyle/>
          <a:p>
            <a:fld id="{E56CE4DE-24DF-4EA5-A3D4-7C8ABA40D5A3}" type="slidenum">
              <a:rPr lang="en-US" smtClean="0"/>
              <a:t>10</a:t>
            </a:fld>
            <a:endParaRPr lang="en-US"/>
          </a:p>
        </p:txBody>
      </p:sp>
      <p:sp>
        <p:nvSpPr>
          <p:cNvPr id="4" name="Rectangle 3">
            <a:extLst>
              <a:ext uri="{FF2B5EF4-FFF2-40B4-BE49-F238E27FC236}">
                <a16:creationId xmlns:a16="http://schemas.microsoft.com/office/drawing/2014/main" id="{3060B680-97C2-4D5E-A3D3-F33705DB2BED}"/>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C859C41-F625-4472-BA29-4B52008C21F8}"/>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663D5FE-B761-495D-8FE1-D344687FDD87}"/>
              </a:ext>
            </a:extLst>
          </p:cNvPr>
          <p:cNvPicPr>
            <a:picLocks noChangeAspect="1"/>
          </p:cNvPicPr>
          <p:nvPr/>
        </p:nvPicPr>
        <p:blipFill>
          <a:blip r:embed="rId3"/>
          <a:stretch>
            <a:fillRect/>
          </a:stretch>
        </p:blipFill>
        <p:spPr>
          <a:xfrm>
            <a:off x="6501523" y="1145140"/>
            <a:ext cx="5226650" cy="5102794"/>
          </a:xfrm>
          <a:prstGeom prst="rect">
            <a:avLst/>
          </a:prstGeom>
        </p:spPr>
      </p:pic>
      <p:sp>
        <p:nvSpPr>
          <p:cNvPr id="8" name="TextBox 7">
            <a:extLst>
              <a:ext uri="{FF2B5EF4-FFF2-40B4-BE49-F238E27FC236}">
                <a16:creationId xmlns:a16="http://schemas.microsoft.com/office/drawing/2014/main" id="{B37E1C04-E4FF-4377-A12E-3CB986AF77F9}"/>
              </a:ext>
            </a:extLst>
          </p:cNvPr>
          <p:cNvSpPr txBox="1"/>
          <p:nvPr/>
        </p:nvSpPr>
        <p:spPr>
          <a:xfrm>
            <a:off x="172277" y="187811"/>
            <a:ext cx="6877879" cy="523220"/>
          </a:xfrm>
          <a:prstGeom prst="rect">
            <a:avLst/>
          </a:prstGeom>
          <a:noFill/>
        </p:spPr>
        <p:txBody>
          <a:bodyPr wrap="square">
            <a:spAutoFit/>
          </a:bodyPr>
          <a:lstStyle/>
          <a:p>
            <a:r>
              <a:rPr lang="en-US" sz="2800" b="1" dirty="0"/>
              <a:t>Asymptotic Notation</a:t>
            </a:r>
          </a:p>
        </p:txBody>
      </p:sp>
    </p:spTree>
    <p:extLst>
      <p:ext uri="{BB962C8B-B14F-4D97-AF65-F5344CB8AC3E}">
        <p14:creationId xmlns:p14="http://schemas.microsoft.com/office/powerpoint/2010/main" val="157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4F23FC-B84E-444B-827E-28795879A9E2}"/>
              </a:ext>
            </a:extLst>
          </p:cNvPr>
          <p:cNvSpPr>
            <a:spLocks noGrp="1"/>
          </p:cNvSpPr>
          <p:nvPr>
            <p:ph type="sldNum" sz="quarter" idx="12"/>
          </p:nvPr>
        </p:nvSpPr>
        <p:spPr/>
        <p:txBody>
          <a:bodyPr/>
          <a:lstStyle/>
          <a:p>
            <a:fld id="{E56CE4DE-24DF-4EA5-A3D4-7C8ABA40D5A3}" type="slidenum">
              <a:rPr lang="en-US" smtClean="0"/>
              <a:t>11</a:t>
            </a:fld>
            <a:endParaRPr lang="en-US"/>
          </a:p>
        </p:txBody>
      </p:sp>
      <p:pic>
        <p:nvPicPr>
          <p:cNvPr id="5" name="Picture 4" descr="A close up of text on a white background&#10;&#10;Description automatically generated">
            <a:extLst>
              <a:ext uri="{FF2B5EF4-FFF2-40B4-BE49-F238E27FC236}">
                <a16:creationId xmlns:a16="http://schemas.microsoft.com/office/drawing/2014/main" id="{7586DA55-F268-4E52-B7B5-FC06A4482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724" y="1075615"/>
            <a:ext cx="9841076" cy="4986998"/>
          </a:xfrm>
          <a:prstGeom prst="rect">
            <a:avLst/>
          </a:prstGeom>
        </p:spPr>
      </p:pic>
      <p:sp>
        <p:nvSpPr>
          <p:cNvPr id="6" name="Rectangle 5">
            <a:extLst>
              <a:ext uri="{FF2B5EF4-FFF2-40B4-BE49-F238E27FC236}">
                <a16:creationId xmlns:a16="http://schemas.microsoft.com/office/drawing/2014/main" id="{7ED1BEA3-5BDA-43D9-895D-58891BA99CF5}"/>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DC36ABE-906A-48EA-8079-9970EAC5F8E4}"/>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2743DF-B3A3-4C31-A532-0CAE60859DA4}"/>
              </a:ext>
            </a:extLst>
          </p:cNvPr>
          <p:cNvSpPr txBox="1"/>
          <p:nvPr/>
        </p:nvSpPr>
        <p:spPr>
          <a:xfrm>
            <a:off x="172277" y="187811"/>
            <a:ext cx="6877879" cy="523220"/>
          </a:xfrm>
          <a:prstGeom prst="rect">
            <a:avLst/>
          </a:prstGeom>
          <a:noFill/>
        </p:spPr>
        <p:txBody>
          <a:bodyPr wrap="square">
            <a:spAutoFit/>
          </a:bodyPr>
          <a:lstStyle/>
          <a:p>
            <a:r>
              <a:rPr lang="en-US" sz="2800" b="1" dirty="0"/>
              <a:t>Asymptotic Notation: Example </a:t>
            </a:r>
          </a:p>
        </p:txBody>
      </p:sp>
    </p:spTree>
    <p:extLst>
      <p:ext uri="{BB962C8B-B14F-4D97-AF65-F5344CB8AC3E}">
        <p14:creationId xmlns:p14="http://schemas.microsoft.com/office/powerpoint/2010/main" val="3406365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10;&#10;Description automatically generated">
            <a:extLst>
              <a:ext uri="{FF2B5EF4-FFF2-40B4-BE49-F238E27FC236}">
                <a16:creationId xmlns:a16="http://schemas.microsoft.com/office/drawing/2014/main" id="{CEE274A5-E7CF-450B-9992-175B6D0C5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13" y="991567"/>
            <a:ext cx="10204174" cy="4492486"/>
          </a:xfrm>
          <a:prstGeom prst="rect">
            <a:avLst/>
          </a:prstGeom>
        </p:spPr>
      </p:pic>
      <p:sp>
        <p:nvSpPr>
          <p:cNvPr id="3" name="Slide Number Placeholder 2">
            <a:extLst>
              <a:ext uri="{FF2B5EF4-FFF2-40B4-BE49-F238E27FC236}">
                <a16:creationId xmlns:a16="http://schemas.microsoft.com/office/drawing/2014/main" id="{EBF61F2A-558C-4FB6-91F3-7B067442BE84}"/>
              </a:ext>
            </a:extLst>
          </p:cNvPr>
          <p:cNvSpPr>
            <a:spLocks noGrp="1"/>
          </p:cNvSpPr>
          <p:nvPr>
            <p:ph type="sldNum" sz="quarter" idx="12"/>
          </p:nvPr>
        </p:nvSpPr>
        <p:spPr/>
        <p:txBody>
          <a:bodyPr/>
          <a:lstStyle/>
          <a:p>
            <a:fld id="{E56CE4DE-24DF-4EA5-A3D4-7C8ABA40D5A3}" type="slidenum">
              <a:rPr lang="en-US" smtClean="0"/>
              <a:t>12</a:t>
            </a:fld>
            <a:endParaRPr lang="en-US"/>
          </a:p>
        </p:txBody>
      </p:sp>
      <p:sp>
        <p:nvSpPr>
          <p:cNvPr id="6" name="Rectangle 5">
            <a:extLst>
              <a:ext uri="{FF2B5EF4-FFF2-40B4-BE49-F238E27FC236}">
                <a16:creationId xmlns:a16="http://schemas.microsoft.com/office/drawing/2014/main" id="{ED24774C-27CC-478C-9F9A-C23155858DA2}"/>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7EE637F-A77B-45CA-AA7D-9DD709F11F8A}"/>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BA82F7-0C47-4185-BBAC-8D5833741EC0}"/>
              </a:ext>
            </a:extLst>
          </p:cNvPr>
          <p:cNvSpPr txBox="1"/>
          <p:nvPr/>
        </p:nvSpPr>
        <p:spPr>
          <a:xfrm>
            <a:off x="172277" y="187811"/>
            <a:ext cx="6877879" cy="523220"/>
          </a:xfrm>
          <a:prstGeom prst="rect">
            <a:avLst/>
          </a:prstGeom>
          <a:noFill/>
        </p:spPr>
        <p:txBody>
          <a:bodyPr wrap="square">
            <a:spAutoFit/>
          </a:bodyPr>
          <a:lstStyle/>
          <a:p>
            <a:r>
              <a:rPr lang="en-US" sz="2800" b="1" dirty="0"/>
              <a:t>Asymptotic Notation: Example</a:t>
            </a:r>
          </a:p>
        </p:txBody>
      </p:sp>
    </p:spTree>
    <p:extLst>
      <p:ext uri="{BB962C8B-B14F-4D97-AF65-F5344CB8AC3E}">
        <p14:creationId xmlns:p14="http://schemas.microsoft.com/office/powerpoint/2010/main" val="2195387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ext&#10;&#10;Description automatically generated">
            <a:extLst>
              <a:ext uri="{FF2B5EF4-FFF2-40B4-BE49-F238E27FC236}">
                <a16:creationId xmlns:a16="http://schemas.microsoft.com/office/drawing/2014/main" id="{3859AE9D-CA42-43EA-BCB2-41D882466AA8}"/>
              </a:ext>
            </a:extLst>
          </p:cNvPr>
          <p:cNvPicPr>
            <a:picLocks noChangeAspect="1"/>
          </p:cNvPicPr>
          <p:nvPr/>
        </p:nvPicPr>
        <p:blipFill rotWithShape="1">
          <a:blip r:embed="rId2">
            <a:extLst>
              <a:ext uri="{28A0092B-C50C-407E-A947-70E740481C1C}">
                <a14:useLocalDpi xmlns:a14="http://schemas.microsoft.com/office/drawing/2010/main" val="0"/>
              </a:ext>
            </a:extLst>
          </a:blip>
          <a:srcRect l="13051" t="9572" r="13051" b="11401"/>
          <a:stretch/>
        </p:blipFill>
        <p:spPr>
          <a:xfrm>
            <a:off x="443947" y="1119252"/>
            <a:ext cx="5552661" cy="5419660"/>
          </a:xfrm>
          <a:prstGeom prst="rect">
            <a:avLst/>
          </a:prstGeom>
        </p:spPr>
      </p:pic>
      <p:sp>
        <p:nvSpPr>
          <p:cNvPr id="2" name="Slide Number Placeholder 1">
            <a:extLst>
              <a:ext uri="{FF2B5EF4-FFF2-40B4-BE49-F238E27FC236}">
                <a16:creationId xmlns:a16="http://schemas.microsoft.com/office/drawing/2014/main" id="{AC960459-3902-411D-8138-54213E6EA859}"/>
              </a:ext>
            </a:extLst>
          </p:cNvPr>
          <p:cNvSpPr>
            <a:spLocks noGrp="1"/>
          </p:cNvSpPr>
          <p:nvPr>
            <p:ph type="sldNum" sz="quarter" idx="12"/>
          </p:nvPr>
        </p:nvSpPr>
        <p:spPr/>
        <p:txBody>
          <a:bodyPr/>
          <a:lstStyle/>
          <a:p>
            <a:fld id="{E56CE4DE-24DF-4EA5-A3D4-7C8ABA40D5A3}" type="slidenum">
              <a:rPr lang="en-US" smtClean="0"/>
              <a:t>13</a:t>
            </a:fld>
            <a:endParaRPr lang="en-US"/>
          </a:p>
        </p:txBody>
      </p:sp>
      <p:sp>
        <p:nvSpPr>
          <p:cNvPr id="4" name="Rectangle 3">
            <a:extLst>
              <a:ext uri="{FF2B5EF4-FFF2-40B4-BE49-F238E27FC236}">
                <a16:creationId xmlns:a16="http://schemas.microsoft.com/office/drawing/2014/main" id="{916E05D0-4E6D-4C26-B222-C8CADA423619}"/>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8CA1F7A7-4DE0-4CB9-BCC9-A18B376EF57B}"/>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BFACB1C-38F7-47A8-8721-BDE4265789BB}"/>
              </a:ext>
            </a:extLst>
          </p:cNvPr>
          <p:cNvPicPr>
            <a:picLocks noChangeAspect="1"/>
          </p:cNvPicPr>
          <p:nvPr/>
        </p:nvPicPr>
        <p:blipFill>
          <a:blip r:embed="rId3"/>
          <a:stretch>
            <a:fillRect/>
          </a:stretch>
        </p:blipFill>
        <p:spPr>
          <a:xfrm>
            <a:off x="5996608" y="1444487"/>
            <a:ext cx="5529551" cy="4395597"/>
          </a:xfrm>
          <a:prstGeom prst="rect">
            <a:avLst/>
          </a:prstGeom>
        </p:spPr>
      </p:pic>
      <p:sp>
        <p:nvSpPr>
          <p:cNvPr id="8" name="TextBox 7">
            <a:extLst>
              <a:ext uri="{FF2B5EF4-FFF2-40B4-BE49-F238E27FC236}">
                <a16:creationId xmlns:a16="http://schemas.microsoft.com/office/drawing/2014/main" id="{EDF463C0-0DCD-4AF5-8940-284E8448BB16}"/>
              </a:ext>
            </a:extLst>
          </p:cNvPr>
          <p:cNvSpPr txBox="1"/>
          <p:nvPr/>
        </p:nvSpPr>
        <p:spPr>
          <a:xfrm>
            <a:off x="172277" y="187811"/>
            <a:ext cx="6877879" cy="523220"/>
          </a:xfrm>
          <a:prstGeom prst="rect">
            <a:avLst/>
          </a:prstGeom>
          <a:noFill/>
        </p:spPr>
        <p:txBody>
          <a:bodyPr wrap="square">
            <a:spAutoFit/>
          </a:bodyPr>
          <a:lstStyle/>
          <a:p>
            <a:r>
              <a:rPr lang="en-US" sz="2800" b="1" dirty="0"/>
              <a:t>Asymptotic Notation</a:t>
            </a:r>
          </a:p>
        </p:txBody>
      </p:sp>
    </p:spTree>
    <p:extLst>
      <p:ext uri="{BB962C8B-B14F-4D97-AF65-F5344CB8AC3E}">
        <p14:creationId xmlns:p14="http://schemas.microsoft.com/office/powerpoint/2010/main" val="4203387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3FCA11C5-7EF9-4E41-B58D-CF191F05F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530" y="817634"/>
            <a:ext cx="7053827" cy="5903841"/>
          </a:xfrm>
          <a:prstGeom prst="rect">
            <a:avLst/>
          </a:prstGeom>
        </p:spPr>
      </p:pic>
      <p:sp>
        <p:nvSpPr>
          <p:cNvPr id="2" name="Slide Number Placeholder 1">
            <a:extLst>
              <a:ext uri="{FF2B5EF4-FFF2-40B4-BE49-F238E27FC236}">
                <a16:creationId xmlns:a16="http://schemas.microsoft.com/office/drawing/2014/main" id="{5ADACF54-D690-4A58-927B-32D74134E532}"/>
              </a:ext>
            </a:extLst>
          </p:cNvPr>
          <p:cNvSpPr>
            <a:spLocks noGrp="1"/>
          </p:cNvSpPr>
          <p:nvPr>
            <p:ph type="sldNum" sz="quarter" idx="12"/>
          </p:nvPr>
        </p:nvSpPr>
        <p:spPr/>
        <p:txBody>
          <a:bodyPr/>
          <a:lstStyle/>
          <a:p>
            <a:fld id="{E56CE4DE-24DF-4EA5-A3D4-7C8ABA40D5A3}" type="slidenum">
              <a:rPr lang="en-US" smtClean="0"/>
              <a:t>14</a:t>
            </a:fld>
            <a:endParaRPr lang="en-US"/>
          </a:p>
        </p:txBody>
      </p:sp>
      <p:sp>
        <p:nvSpPr>
          <p:cNvPr id="4" name="Rectangle 3">
            <a:extLst>
              <a:ext uri="{FF2B5EF4-FFF2-40B4-BE49-F238E27FC236}">
                <a16:creationId xmlns:a16="http://schemas.microsoft.com/office/drawing/2014/main" id="{54603F89-B712-4E81-8F71-B7CF117AFF85}"/>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85AD477D-3675-4BDD-AD27-6AD4CE045663}"/>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166DC94-E55E-4392-89B7-92C8DD1520B1}"/>
              </a:ext>
            </a:extLst>
          </p:cNvPr>
          <p:cNvSpPr txBox="1"/>
          <p:nvPr/>
        </p:nvSpPr>
        <p:spPr>
          <a:xfrm>
            <a:off x="172277" y="187811"/>
            <a:ext cx="6877879" cy="523220"/>
          </a:xfrm>
          <a:prstGeom prst="rect">
            <a:avLst/>
          </a:prstGeom>
          <a:noFill/>
        </p:spPr>
        <p:txBody>
          <a:bodyPr wrap="square">
            <a:spAutoFit/>
          </a:bodyPr>
          <a:lstStyle/>
          <a:p>
            <a:r>
              <a:rPr lang="en-US" sz="2800" b="1" dirty="0"/>
              <a:t>Asymptotic Notation: Example</a:t>
            </a:r>
          </a:p>
        </p:txBody>
      </p:sp>
    </p:spTree>
    <p:extLst>
      <p:ext uri="{BB962C8B-B14F-4D97-AF65-F5344CB8AC3E}">
        <p14:creationId xmlns:p14="http://schemas.microsoft.com/office/powerpoint/2010/main" val="3001475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E83ED5-BBB5-4DFF-A4B2-0C41246FFF27}"/>
              </a:ext>
            </a:extLst>
          </p:cNvPr>
          <p:cNvSpPr>
            <a:spLocks noGrp="1"/>
          </p:cNvSpPr>
          <p:nvPr>
            <p:ph type="sldNum" sz="quarter" idx="12"/>
          </p:nvPr>
        </p:nvSpPr>
        <p:spPr/>
        <p:txBody>
          <a:bodyPr/>
          <a:lstStyle/>
          <a:p>
            <a:fld id="{E56CE4DE-24DF-4EA5-A3D4-7C8ABA40D5A3}" type="slidenum">
              <a:rPr lang="en-US" smtClean="0"/>
              <a:t>15</a:t>
            </a:fld>
            <a:endParaRPr lang="en-US"/>
          </a:p>
        </p:txBody>
      </p:sp>
      <p:pic>
        <p:nvPicPr>
          <p:cNvPr id="5" name="Picture 4" descr="A picture containing bird&#10;&#10;Description automatically generated">
            <a:extLst>
              <a:ext uri="{FF2B5EF4-FFF2-40B4-BE49-F238E27FC236}">
                <a16:creationId xmlns:a16="http://schemas.microsoft.com/office/drawing/2014/main" id="{AE00FE39-BE32-4FC0-B6F6-0263B2AB8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018" y="1173853"/>
            <a:ext cx="8931964" cy="4087259"/>
          </a:xfrm>
          <a:prstGeom prst="rect">
            <a:avLst/>
          </a:prstGeom>
        </p:spPr>
      </p:pic>
      <p:sp>
        <p:nvSpPr>
          <p:cNvPr id="6" name="Rectangle 5">
            <a:extLst>
              <a:ext uri="{FF2B5EF4-FFF2-40B4-BE49-F238E27FC236}">
                <a16:creationId xmlns:a16="http://schemas.microsoft.com/office/drawing/2014/main" id="{72B89FBC-2999-4BD2-8B0A-3CC1E2A1B1CB}"/>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02CADC6-DEAA-45A7-A5B7-363BBD63E522}"/>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A1DEB3B-61FA-4921-9CB3-B0E0C07EF30D}"/>
              </a:ext>
            </a:extLst>
          </p:cNvPr>
          <p:cNvSpPr txBox="1"/>
          <p:nvPr/>
        </p:nvSpPr>
        <p:spPr>
          <a:xfrm>
            <a:off x="172277" y="187811"/>
            <a:ext cx="6877879" cy="523220"/>
          </a:xfrm>
          <a:prstGeom prst="rect">
            <a:avLst/>
          </a:prstGeom>
          <a:noFill/>
        </p:spPr>
        <p:txBody>
          <a:bodyPr wrap="square">
            <a:spAutoFit/>
          </a:bodyPr>
          <a:lstStyle/>
          <a:p>
            <a:r>
              <a:rPr lang="en-US" sz="2800" b="1" dirty="0"/>
              <a:t>Asymptotic Notation: Example</a:t>
            </a:r>
          </a:p>
        </p:txBody>
      </p:sp>
    </p:spTree>
    <p:extLst>
      <p:ext uri="{BB962C8B-B14F-4D97-AF65-F5344CB8AC3E}">
        <p14:creationId xmlns:p14="http://schemas.microsoft.com/office/powerpoint/2010/main" val="2628211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D8E0962F-C62F-405F-9AD7-3BF36F7CE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302" y="1577541"/>
            <a:ext cx="7746709" cy="3795887"/>
          </a:xfrm>
          <a:prstGeom prst="rect">
            <a:avLst/>
          </a:prstGeom>
        </p:spPr>
      </p:pic>
      <p:sp>
        <p:nvSpPr>
          <p:cNvPr id="2" name="Slide Number Placeholder 1">
            <a:extLst>
              <a:ext uri="{FF2B5EF4-FFF2-40B4-BE49-F238E27FC236}">
                <a16:creationId xmlns:a16="http://schemas.microsoft.com/office/drawing/2014/main" id="{34FE0E85-8D51-4F13-82A7-789BF528E538}"/>
              </a:ext>
            </a:extLst>
          </p:cNvPr>
          <p:cNvSpPr>
            <a:spLocks noGrp="1"/>
          </p:cNvSpPr>
          <p:nvPr>
            <p:ph type="sldNum" sz="quarter" idx="12"/>
          </p:nvPr>
        </p:nvSpPr>
        <p:spPr/>
        <p:txBody>
          <a:bodyPr/>
          <a:lstStyle/>
          <a:p>
            <a:fld id="{E56CE4DE-24DF-4EA5-A3D4-7C8ABA40D5A3}" type="slidenum">
              <a:rPr lang="en-US" smtClean="0"/>
              <a:t>16</a:t>
            </a:fld>
            <a:endParaRPr lang="en-US"/>
          </a:p>
        </p:txBody>
      </p:sp>
      <p:sp>
        <p:nvSpPr>
          <p:cNvPr id="7" name="Rectangle 6">
            <a:extLst>
              <a:ext uri="{FF2B5EF4-FFF2-40B4-BE49-F238E27FC236}">
                <a16:creationId xmlns:a16="http://schemas.microsoft.com/office/drawing/2014/main" id="{8CA9C5BB-2F49-44D8-9B06-C6C1D1E6003D}"/>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A2B4657-6BC0-403F-B0A5-3F6F7FB8B32B}"/>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D2644CB-86B7-4F90-92D9-AF1187E154F7}"/>
              </a:ext>
            </a:extLst>
          </p:cNvPr>
          <p:cNvSpPr txBox="1"/>
          <p:nvPr/>
        </p:nvSpPr>
        <p:spPr>
          <a:xfrm>
            <a:off x="320041" y="165029"/>
            <a:ext cx="6877879" cy="523220"/>
          </a:xfrm>
          <a:prstGeom prst="rect">
            <a:avLst/>
          </a:prstGeom>
          <a:noFill/>
        </p:spPr>
        <p:txBody>
          <a:bodyPr wrap="square">
            <a:spAutoFit/>
          </a:bodyPr>
          <a:lstStyle/>
          <a:p>
            <a:r>
              <a:rPr lang="en-US" sz="2800" b="1" dirty="0"/>
              <a:t>Asymptotic Notation</a:t>
            </a:r>
          </a:p>
        </p:txBody>
      </p:sp>
    </p:spTree>
    <p:extLst>
      <p:ext uri="{BB962C8B-B14F-4D97-AF65-F5344CB8AC3E}">
        <p14:creationId xmlns:p14="http://schemas.microsoft.com/office/powerpoint/2010/main" val="3386355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CA168F-B433-43FD-9C81-30776326A90C}"/>
              </a:ext>
            </a:extLst>
          </p:cNvPr>
          <p:cNvSpPr>
            <a:spLocks noGrp="1"/>
          </p:cNvSpPr>
          <p:nvPr>
            <p:ph type="sldNum" sz="quarter" idx="12"/>
          </p:nvPr>
        </p:nvSpPr>
        <p:spPr/>
        <p:txBody>
          <a:bodyPr/>
          <a:lstStyle/>
          <a:p>
            <a:fld id="{E56CE4DE-24DF-4EA5-A3D4-7C8ABA40D5A3}" type="slidenum">
              <a:rPr lang="en-US" smtClean="0"/>
              <a:t>17</a:t>
            </a:fld>
            <a:endParaRPr lang="en-US"/>
          </a:p>
        </p:txBody>
      </p:sp>
    </p:spTree>
    <p:extLst>
      <p:ext uri="{BB962C8B-B14F-4D97-AF65-F5344CB8AC3E}">
        <p14:creationId xmlns:p14="http://schemas.microsoft.com/office/powerpoint/2010/main" val="3825848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text&#10;&#10;Description automatically generated">
            <a:extLst>
              <a:ext uri="{FF2B5EF4-FFF2-40B4-BE49-F238E27FC236}">
                <a16:creationId xmlns:a16="http://schemas.microsoft.com/office/drawing/2014/main" id="{786A7870-9D8B-4541-90E7-B4B255DC3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63" y="958316"/>
            <a:ext cx="7746709" cy="4899793"/>
          </a:xfrm>
          <a:prstGeom prst="rect">
            <a:avLst/>
          </a:prstGeom>
        </p:spPr>
      </p:pic>
      <p:sp>
        <p:nvSpPr>
          <p:cNvPr id="2" name="Slide Number Placeholder 1">
            <a:extLst>
              <a:ext uri="{FF2B5EF4-FFF2-40B4-BE49-F238E27FC236}">
                <a16:creationId xmlns:a16="http://schemas.microsoft.com/office/drawing/2014/main" id="{5746D0C3-E783-4991-9E31-AA6513BD8C65}"/>
              </a:ext>
            </a:extLst>
          </p:cNvPr>
          <p:cNvSpPr>
            <a:spLocks noGrp="1"/>
          </p:cNvSpPr>
          <p:nvPr>
            <p:ph type="sldNum" sz="quarter" idx="12"/>
          </p:nvPr>
        </p:nvSpPr>
        <p:spPr/>
        <p:txBody>
          <a:bodyPr/>
          <a:lstStyle/>
          <a:p>
            <a:fld id="{E56CE4DE-24DF-4EA5-A3D4-7C8ABA40D5A3}" type="slidenum">
              <a:rPr lang="en-US" smtClean="0"/>
              <a:t>18</a:t>
            </a:fld>
            <a:endParaRPr lang="en-US"/>
          </a:p>
        </p:txBody>
      </p:sp>
      <p:sp>
        <p:nvSpPr>
          <p:cNvPr id="7" name="Rectangle 6">
            <a:extLst>
              <a:ext uri="{FF2B5EF4-FFF2-40B4-BE49-F238E27FC236}">
                <a16:creationId xmlns:a16="http://schemas.microsoft.com/office/drawing/2014/main" id="{320813C4-7B11-46A8-B2E0-C30E682BE8B4}"/>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050329D-B5E0-4D73-91F9-EE824654899E}"/>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0C91B6C-A8FA-497B-8899-97F270E4EF8A}"/>
              </a:ext>
            </a:extLst>
          </p:cNvPr>
          <p:cNvSpPr txBox="1"/>
          <p:nvPr/>
        </p:nvSpPr>
        <p:spPr>
          <a:xfrm>
            <a:off x="172278" y="187811"/>
            <a:ext cx="6096000" cy="400110"/>
          </a:xfrm>
          <a:prstGeom prst="rect">
            <a:avLst/>
          </a:prstGeom>
          <a:noFill/>
        </p:spPr>
        <p:txBody>
          <a:bodyPr wrap="square">
            <a:spAutoFit/>
          </a:bodyPr>
          <a:lstStyle/>
          <a:p>
            <a:r>
              <a:rPr lang="en-US" sz="2000" b="1" dirty="0"/>
              <a:t>Asymptotic Notation</a:t>
            </a:r>
          </a:p>
        </p:txBody>
      </p:sp>
    </p:spTree>
    <p:extLst>
      <p:ext uri="{BB962C8B-B14F-4D97-AF65-F5344CB8AC3E}">
        <p14:creationId xmlns:p14="http://schemas.microsoft.com/office/powerpoint/2010/main" val="73318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CF094308-D41C-4629-BD9C-2F6498211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63" y="958316"/>
            <a:ext cx="7746709" cy="4899793"/>
          </a:xfrm>
          <a:prstGeom prst="rect">
            <a:avLst/>
          </a:prstGeom>
        </p:spPr>
      </p:pic>
      <p:sp>
        <p:nvSpPr>
          <p:cNvPr id="2" name="Slide Number Placeholder 1">
            <a:extLst>
              <a:ext uri="{FF2B5EF4-FFF2-40B4-BE49-F238E27FC236}">
                <a16:creationId xmlns:a16="http://schemas.microsoft.com/office/drawing/2014/main" id="{1A8B6C09-6A99-4B6B-A701-5ECE894A87E3}"/>
              </a:ext>
            </a:extLst>
          </p:cNvPr>
          <p:cNvSpPr>
            <a:spLocks noGrp="1"/>
          </p:cNvSpPr>
          <p:nvPr>
            <p:ph type="sldNum" sz="quarter" idx="12"/>
          </p:nvPr>
        </p:nvSpPr>
        <p:spPr/>
        <p:txBody>
          <a:bodyPr/>
          <a:lstStyle/>
          <a:p>
            <a:fld id="{E56CE4DE-24DF-4EA5-A3D4-7C8ABA40D5A3}" type="slidenum">
              <a:rPr lang="en-US" smtClean="0"/>
              <a:t>19</a:t>
            </a:fld>
            <a:endParaRPr lang="en-US"/>
          </a:p>
        </p:txBody>
      </p:sp>
      <p:sp>
        <p:nvSpPr>
          <p:cNvPr id="7" name="Rectangle 6">
            <a:extLst>
              <a:ext uri="{FF2B5EF4-FFF2-40B4-BE49-F238E27FC236}">
                <a16:creationId xmlns:a16="http://schemas.microsoft.com/office/drawing/2014/main" id="{C6D5FF35-6E18-4080-9364-66E610764DC9}"/>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C55DFBE-B2DB-473D-976E-8BD760F28F8D}"/>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0F2E7B-EE36-46E0-B9D5-1C2389F8E995}"/>
              </a:ext>
            </a:extLst>
          </p:cNvPr>
          <p:cNvSpPr txBox="1"/>
          <p:nvPr/>
        </p:nvSpPr>
        <p:spPr>
          <a:xfrm>
            <a:off x="172278" y="187811"/>
            <a:ext cx="6096000" cy="400110"/>
          </a:xfrm>
          <a:prstGeom prst="rect">
            <a:avLst/>
          </a:prstGeom>
          <a:noFill/>
        </p:spPr>
        <p:txBody>
          <a:bodyPr wrap="square">
            <a:spAutoFit/>
          </a:bodyPr>
          <a:lstStyle/>
          <a:p>
            <a:r>
              <a:rPr lang="en-US" sz="2000" b="1" dirty="0"/>
              <a:t>Asymptotic Notation</a:t>
            </a:r>
          </a:p>
        </p:txBody>
      </p:sp>
    </p:spTree>
    <p:extLst>
      <p:ext uri="{BB962C8B-B14F-4D97-AF65-F5344CB8AC3E}">
        <p14:creationId xmlns:p14="http://schemas.microsoft.com/office/powerpoint/2010/main" val="2203168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6D3AC7-D9F3-494F-8768-B916BBEEF424}"/>
              </a:ext>
            </a:extLst>
          </p:cNvPr>
          <p:cNvSpPr txBox="1"/>
          <p:nvPr/>
        </p:nvSpPr>
        <p:spPr>
          <a:xfrm>
            <a:off x="2676939" y="1652918"/>
            <a:ext cx="8295860" cy="3871762"/>
          </a:xfrm>
          <a:prstGeom prst="rect">
            <a:avLst/>
          </a:prstGeom>
        </p:spPr>
        <p:txBody>
          <a:bodyPr vert="horz" lIns="91440" tIns="45720" rIns="91440" bIns="45720" rtlCol="0">
            <a:normAutofit lnSpcReduction="10000"/>
          </a:bodyPr>
          <a:lstStyle/>
          <a:p>
            <a:pPr>
              <a:lnSpc>
                <a:spcPct val="90000"/>
              </a:lnSpc>
              <a:spcAft>
                <a:spcPts val="600"/>
              </a:spcAft>
            </a:pPr>
            <a:r>
              <a:rPr lang="en-US" sz="1700" dirty="0"/>
              <a:t>The function f(n), gives the running time of an algorithm, depends not only on the size ‘n’ of the input data but also on the particular data. The complexity function f(n) for certain cases are: </a:t>
            </a:r>
          </a:p>
          <a:p>
            <a:pPr>
              <a:lnSpc>
                <a:spcPct val="90000"/>
              </a:lnSpc>
              <a:spcAft>
                <a:spcPts val="600"/>
              </a:spcAft>
            </a:pPr>
            <a:r>
              <a:rPr lang="en-US" sz="1700" dirty="0"/>
              <a:t> </a:t>
            </a:r>
          </a:p>
          <a:p>
            <a:pPr>
              <a:lnSpc>
                <a:spcPct val="90000"/>
              </a:lnSpc>
              <a:spcAft>
                <a:spcPts val="600"/>
              </a:spcAft>
            </a:pPr>
            <a:r>
              <a:rPr lang="en-US" sz="1700" dirty="0"/>
              <a:t>	1. Best  Case :  The minimum possible value of f(n) is called the best case. </a:t>
            </a:r>
          </a:p>
          <a:p>
            <a:pPr>
              <a:lnSpc>
                <a:spcPct val="90000"/>
              </a:lnSpc>
              <a:spcAft>
                <a:spcPts val="600"/>
              </a:spcAft>
            </a:pPr>
            <a:r>
              <a:rPr lang="en-US" sz="1700" dirty="0"/>
              <a:t> </a:t>
            </a:r>
          </a:p>
          <a:p>
            <a:pPr>
              <a:lnSpc>
                <a:spcPct val="90000"/>
              </a:lnSpc>
              <a:spcAft>
                <a:spcPts val="600"/>
              </a:spcAft>
            </a:pPr>
            <a:r>
              <a:rPr lang="en-US" sz="1700" dirty="0"/>
              <a:t>	2. Average  Case :  The expected value of f(n). </a:t>
            </a:r>
          </a:p>
          <a:p>
            <a:pPr>
              <a:lnSpc>
                <a:spcPct val="90000"/>
              </a:lnSpc>
              <a:spcAft>
                <a:spcPts val="600"/>
              </a:spcAft>
            </a:pPr>
            <a:r>
              <a:rPr lang="en-US" sz="1700" dirty="0"/>
              <a:t> </a:t>
            </a:r>
          </a:p>
          <a:p>
            <a:pPr>
              <a:lnSpc>
                <a:spcPct val="90000"/>
              </a:lnSpc>
              <a:spcAft>
                <a:spcPts val="600"/>
              </a:spcAft>
            </a:pPr>
            <a:r>
              <a:rPr lang="en-US" sz="1700" dirty="0"/>
              <a:t>	3. Worst  Case :  The maximum value of f(n) for any key possible input. </a:t>
            </a:r>
          </a:p>
          <a:p>
            <a:pPr>
              <a:lnSpc>
                <a:spcPct val="90000"/>
              </a:lnSpc>
              <a:spcAft>
                <a:spcPts val="600"/>
              </a:spcAft>
            </a:pPr>
            <a:r>
              <a:rPr lang="en-US" sz="1700" dirty="0"/>
              <a:t> </a:t>
            </a:r>
          </a:p>
          <a:p>
            <a:pPr>
              <a:lnSpc>
                <a:spcPct val="90000"/>
              </a:lnSpc>
              <a:spcAft>
                <a:spcPts val="600"/>
              </a:spcAft>
            </a:pPr>
            <a:r>
              <a:rPr lang="en-US" sz="1700" b="1" dirty="0"/>
              <a:t>Analysis of Algorithms</a:t>
            </a:r>
            <a:r>
              <a:rPr lang="en-US" sz="1700" dirty="0"/>
              <a:t>:</a:t>
            </a:r>
          </a:p>
          <a:p>
            <a:pPr>
              <a:lnSpc>
                <a:spcPct val="90000"/>
              </a:lnSpc>
              <a:spcAft>
                <a:spcPts val="600"/>
              </a:spcAft>
            </a:pPr>
            <a:r>
              <a:rPr lang="en-US" sz="1700" dirty="0"/>
              <a:t>The field of computer science, which studies efficiency of algorithms, is known as analysis of algorithms. </a:t>
            </a:r>
          </a:p>
          <a:p>
            <a:pPr>
              <a:lnSpc>
                <a:spcPct val="90000"/>
              </a:lnSpc>
              <a:spcAft>
                <a:spcPts val="600"/>
              </a:spcAft>
            </a:pPr>
            <a:r>
              <a:rPr lang="en-US" sz="1700" dirty="0"/>
              <a:t> </a:t>
            </a:r>
          </a:p>
        </p:txBody>
      </p:sp>
      <p:sp>
        <p:nvSpPr>
          <p:cNvPr id="3" name="Slide Number Placeholder 2">
            <a:extLst>
              <a:ext uri="{FF2B5EF4-FFF2-40B4-BE49-F238E27FC236}">
                <a16:creationId xmlns:a16="http://schemas.microsoft.com/office/drawing/2014/main" id="{B808BAF4-8E27-48EC-B72C-3D878E7337CB}"/>
              </a:ext>
            </a:extLst>
          </p:cNvPr>
          <p:cNvSpPr>
            <a:spLocks noGrp="1"/>
          </p:cNvSpPr>
          <p:nvPr>
            <p:ph type="sldNum" sz="quarter" idx="12"/>
          </p:nvPr>
        </p:nvSpPr>
        <p:spPr/>
        <p:txBody>
          <a:bodyPr/>
          <a:lstStyle/>
          <a:p>
            <a:fld id="{E56CE4DE-24DF-4EA5-A3D4-7C8ABA40D5A3}" type="slidenum">
              <a:rPr lang="en-US" smtClean="0"/>
              <a:t>2</a:t>
            </a:fld>
            <a:endParaRPr lang="en-US"/>
          </a:p>
        </p:txBody>
      </p:sp>
      <p:sp>
        <p:nvSpPr>
          <p:cNvPr id="5" name="Rectangle 4">
            <a:extLst>
              <a:ext uri="{FF2B5EF4-FFF2-40B4-BE49-F238E27FC236}">
                <a16:creationId xmlns:a16="http://schemas.microsoft.com/office/drawing/2014/main" id="{C4C58E70-E6C5-4BCB-A37E-520E265D359E}"/>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4799CF-A246-41EC-82F1-E4FD06C3A772}"/>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EE4638A-83AF-4409-8F9E-318E26AA922F}"/>
              </a:ext>
            </a:extLst>
          </p:cNvPr>
          <p:cNvSpPr txBox="1">
            <a:spLocks/>
          </p:cNvSpPr>
          <p:nvPr/>
        </p:nvSpPr>
        <p:spPr>
          <a:xfrm>
            <a:off x="143185" y="177429"/>
            <a:ext cx="11556034" cy="402138"/>
          </a:xfrm>
          <a:prstGeom prst="rect">
            <a:avLst/>
          </a:prstGeom>
        </p:spPr>
        <p:txBody>
          <a:bodyPr vert="horz" lIns="91440" tIns="45720" rIns="91440" bIns="45720" rtlCol="0" anchor="t">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t>Analysis </a:t>
            </a:r>
            <a:r>
              <a:rPr lang="en-US" sz="3200" b="1" kern="1200" dirty="0">
                <a:solidFill>
                  <a:schemeClr val="tx1"/>
                </a:solidFill>
                <a:latin typeface="+mj-lt"/>
                <a:ea typeface="+mj-ea"/>
                <a:cs typeface="+mj-cs"/>
              </a:rPr>
              <a:t>of an Algorithm</a:t>
            </a:r>
            <a:endParaRPr lang="en-US" sz="3200" b="1" dirty="0"/>
          </a:p>
        </p:txBody>
      </p:sp>
    </p:spTree>
    <p:extLst>
      <p:ext uri="{BB962C8B-B14F-4D97-AF65-F5344CB8AC3E}">
        <p14:creationId xmlns:p14="http://schemas.microsoft.com/office/powerpoint/2010/main" val="344484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text&#10;&#10;Description automatically generated">
            <a:extLst>
              <a:ext uri="{FF2B5EF4-FFF2-40B4-BE49-F238E27FC236}">
                <a16:creationId xmlns:a16="http://schemas.microsoft.com/office/drawing/2014/main" id="{91DA7017-7AFB-416D-9D86-068659DD5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612" y="918546"/>
            <a:ext cx="6891811" cy="4979334"/>
          </a:xfrm>
          <a:prstGeom prst="rect">
            <a:avLst/>
          </a:prstGeom>
        </p:spPr>
      </p:pic>
      <p:sp>
        <p:nvSpPr>
          <p:cNvPr id="2" name="Slide Number Placeholder 1">
            <a:extLst>
              <a:ext uri="{FF2B5EF4-FFF2-40B4-BE49-F238E27FC236}">
                <a16:creationId xmlns:a16="http://schemas.microsoft.com/office/drawing/2014/main" id="{F22CBA9F-E415-47F3-BB39-E77A89AAB51A}"/>
              </a:ext>
            </a:extLst>
          </p:cNvPr>
          <p:cNvSpPr>
            <a:spLocks noGrp="1"/>
          </p:cNvSpPr>
          <p:nvPr>
            <p:ph type="sldNum" sz="quarter" idx="12"/>
          </p:nvPr>
        </p:nvSpPr>
        <p:spPr/>
        <p:txBody>
          <a:bodyPr/>
          <a:lstStyle/>
          <a:p>
            <a:fld id="{E56CE4DE-24DF-4EA5-A3D4-7C8ABA40D5A3}" type="slidenum">
              <a:rPr lang="en-US" smtClean="0"/>
              <a:t>20</a:t>
            </a:fld>
            <a:endParaRPr lang="en-US"/>
          </a:p>
        </p:txBody>
      </p:sp>
      <p:sp>
        <p:nvSpPr>
          <p:cNvPr id="7" name="Rectangle 6">
            <a:extLst>
              <a:ext uri="{FF2B5EF4-FFF2-40B4-BE49-F238E27FC236}">
                <a16:creationId xmlns:a16="http://schemas.microsoft.com/office/drawing/2014/main" id="{11C23AF7-0A73-495C-B183-0932336EA25D}"/>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F16C0DC-D1E6-463A-B77F-CB4B71F61F5B}"/>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F77570-D895-44ED-8757-3150FA4489A0}"/>
              </a:ext>
            </a:extLst>
          </p:cNvPr>
          <p:cNvSpPr txBox="1"/>
          <p:nvPr/>
        </p:nvSpPr>
        <p:spPr>
          <a:xfrm>
            <a:off x="172278" y="187811"/>
            <a:ext cx="6096000" cy="400110"/>
          </a:xfrm>
          <a:prstGeom prst="rect">
            <a:avLst/>
          </a:prstGeom>
          <a:noFill/>
        </p:spPr>
        <p:txBody>
          <a:bodyPr wrap="square">
            <a:spAutoFit/>
          </a:bodyPr>
          <a:lstStyle/>
          <a:p>
            <a:r>
              <a:rPr lang="en-US" sz="2000" b="1" dirty="0"/>
              <a:t>Asymptotic Notation</a:t>
            </a:r>
          </a:p>
        </p:txBody>
      </p:sp>
      <p:pic>
        <p:nvPicPr>
          <p:cNvPr id="3" name="Picture 2">
            <a:extLst>
              <a:ext uri="{FF2B5EF4-FFF2-40B4-BE49-F238E27FC236}">
                <a16:creationId xmlns:a16="http://schemas.microsoft.com/office/drawing/2014/main" id="{FF8825AC-2B3C-4D47-B167-97D2908CB7D6}"/>
              </a:ext>
            </a:extLst>
          </p:cNvPr>
          <p:cNvPicPr>
            <a:picLocks noChangeAspect="1"/>
          </p:cNvPicPr>
          <p:nvPr/>
        </p:nvPicPr>
        <p:blipFill>
          <a:blip r:embed="rId3"/>
          <a:stretch>
            <a:fillRect/>
          </a:stretch>
        </p:blipFill>
        <p:spPr>
          <a:xfrm>
            <a:off x="7177678" y="2541516"/>
            <a:ext cx="4176122" cy="2420322"/>
          </a:xfrm>
          <a:prstGeom prst="rect">
            <a:avLst/>
          </a:prstGeom>
        </p:spPr>
      </p:pic>
    </p:spTree>
    <p:extLst>
      <p:ext uri="{BB962C8B-B14F-4D97-AF65-F5344CB8AC3E}">
        <p14:creationId xmlns:p14="http://schemas.microsoft.com/office/powerpoint/2010/main" val="3613920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text&#10;&#10;Description automatically generated">
            <a:extLst>
              <a:ext uri="{FF2B5EF4-FFF2-40B4-BE49-F238E27FC236}">
                <a16:creationId xmlns:a16="http://schemas.microsoft.com/office/drawing/2014/main" id="{C67EA35C-4225-4605-835B-31917B94F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679" y="918546"/>
            <a:ext cx="7459676" cy="4979334"/>
          </a:xfrm>
          <a:prstGeom prst="rect">
            <a:avLst/>
          </a:prstGeom>
        </p:spPr>
      </p:pic>
      <p:sp>
        <p:nvSpPr>
          <p:cNvPr id="2" name="Slide Number Placeholder 1">
            <a:extLst>
              <a:ext uri="{FF2B5EF4-FFF2-40B4-BE49-F238E27FC236}">
                <a16:creationId xmlns:a16="http://schemas.microsoft.com/office/drawing/2014/main" id="{D12E106C-0B7E-4E1A-A7C1-F44ADB018D96}"/>
              </a:ext>
            </a:extLst>
          </p:cNvPr>
          <p:cNvSpPr>
            <a:spLocks noGrp="1"/>
          </p:cNvSpPr>
          <p:nvPr>
            <p:ph type="sldNum" sz="quarter" idx="12"/>
          </p:nvPr>
        </p:nvSpPr>
        <p:spPr/>
        <p:txBody>
          <a:bodyPr/>
          <a:lstStyle/>
          <a:p>
            <a:fld id="{E56CE4DE-24DF-4EA5-A3D4-7C8ABA40D5A3}" type="slidenum">
              <a:rPr lang="en-US" smtClean="0"/>
              <a:t>21</a:t>
            </a:fld>
            <a:endParaRPr lang="en-US"/>
          </a:p>
        </p:txBody>
      </p:sp>
      <p:sp>
        <p:nvSpPr>
          <p:cNvPr id="7" name="Rectangle 6">
            <a:extLst>
              <a:ext uri="{FF2B5EF4-FFF2-40B4-BE49-F238E27FC236}">
                <a16:creationId xmlns:a16="http://schemas.microsoft.com/office/drawing/2014/main" id="{6389D731-E4B0-4173-B7BB-CDF32EE35F96}"/>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F590E15-1980-4E8C-B487-52DECC7BC8A6}"/>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03261-FE60-41C8-8190-E30AA7F3FD34}"/>
              </a:ext>
            </a:extLst>
          </p:cNvPr>
          <p:cNvSpPr txBox="1"/>
          <p:nvPr/>
        </p:nvSpPr>
        <p:spPr>
          <a:xfrm>
            <a:off x="172278" y="187811"/>
            <a:ext cx="6096000" cy="584775"/>
          </a:xfrm>
          <a:prstGeom prst="rect">
            <a:avLst/>
          </a:prstGeom>
          <a:noFill/>
        </p:spPr>
        <p:txBody>
          <a:bodyPr wrap="square">
            <a:spAutoFit/>
          </a:bodyPr>
          <a:lstStyle/>
          <a:p>
            <a:r>
              <a:rPr lang="en-US" sz="3200" dirty="0"/>
              <a:t>Asymptotic Notation</a:t>
            </a:r>
          </a:p>
        </p:txBody>
      </p:sp>
    </p:spTree>
    <p:extLst>
      <p:ext uri="{BB962C8B-B14F-4D97-AF65-F5344CB8AC3E}">
        <p14:creationId xmlns:p14="http://schemas.microsoft.com/office/powerpoint/2010/main" val="2898537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02C96982-E627-47C5-ADC8-4CEFF5D38669}"/>
              </a:ext>
            </a:extLst>
          </p:cNvPr>
          <p:cNvPicPr>
            <a:picLocks noChangeAspect="1"/>
          </p:cNvPicPr>
          <p:nvPr/>
        </p:nvPicPr>
        <p:blipFill rotWithShape="1">
          <a:blip r:embed="rId2">
            <a:extLst>
              <a:ext uri="{28A0092B-C50C-407E-A947-70E740481C1C}">
                <a14:useLocalDpi xmlns:a14="http://schemas.microsoft.com/office/drawing/2010/main" val="0"/>
              </a:ext>
            </a:extLst>
          </a:blip>
          <a:srcRect r="1524"/>
          <a:stretch/>
        </p:blipFill>
        <p:spPr>
          <a:xfrm>
            <a:off x="1789043" y="975836"/>
            <a:ext cx="6821557" cy="5607882"/>
          </a:xfrm>
          <a:prstGeom prst="rect">
            <a:avLst/>
          </a:prstGeom>
        </p:spPr>
      </p:pic>
      <p:sp>
        <p:nvSpPr>
          <p:cNvPr id="2" name="Slide Number Placeholder 1">
            <a:extLst>
              <a:ext uri="{FF2B5EF4-FFF2-40B4-BE49-F238E27FC236}">
                <a16:creationId xmlns:a16="http://schemas.microsoft.com/office/drawing/2014/main" id="{6032B697-29D7-4F4B-A4BD-DDC31061F377}"/>
              </a:ext>
            </a:extLst>
          </p:cNvPr>
          <p:cNvSpPr>
            <a:spLocks noGrp="1"/>
          </p:cNvSpPr>
          <p:nvPr>
            <p:ph type="sldNum" sz="quarter" idx="12"/>
          </p:nvPr>
        </p:nvSpPr>
        <p:spPr/>
        <p:txBody>
          <a:bodyPr/>
          <a:lstStyle/>
          <a:p>
            <a:fld id="{E56CE4DE-24DF-4EA5-A3D4-7C8ABA40D5A3}" type="slidenum">
              <a:rPr lang="en-US" smtClean="0"/>
              <a:t>22</a:t>
            </a:fld>
            <a:endParaRPr lang="en-US"/>
          </a:p>
        </p:txBody>
      </p:sp>
      <p:sp>
        <p:nvSpPr>
          <p:cNvPr id="7" name="TextBox 6">
            <a:extLst>
              <a:ext uri="{FF2B5EF4-FFF2-40B4-BE49-F238E27FC236}">
                <a16:creationId xmlns:a16="http://schemas.microsoft.com/office/drawing/2014/main" id="{5C7C00D6-056E-4E04-A9EF-D9F50BF67B6D}"/>
              </a:ext>
            </a:extLst>
          </p:cNvPr>
          <p:cNvSpPr txBox="1"/>
          <p:nvPr/>
        </p:nvSpPr>
        <p:spPr>
          <a:xfrm>
            <a:off x="172278" y="197103"/>
            <a:ext cx="6096000" cy="584775"/>
          </a:xfrm>
          <a:prstGeom prst="rect">
            <a:avLst/>
          </a:prstGeom>
          <a:noFill/>
        </p:spPr>
        <p:txBody>
          <a:bodyPr wrap="square">
            <a:spAutoFit/>
          </a:bodyPr>
          <a:lstStyle/>
          <a:p>
            <a:r>
              <a:rPr lang="en-US" sz="3200" dirty="0"/>
              <a:t>Asymptotic Notation</a:t>
            </a:r>
          </a:p>
        </p:txBody>
      </p:sp>
      <p:sp>
        <p:nvSpPr>
          <p:cNvPr id="6" name="Rectangle 5">
            <a:extLst>
              <a:ext uri="{FF2B5EF4-FFF2-40B4-BE49-F238E27FC236}">
                <a16:creationId xmlns:a16="http://schemas.microsoft.com/office/drawing/2014/main" id="{A92FA665-0096-466D-92C6-893B2F980DF6}"/>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DA0C2E5-873F-4B97-BE82-5B6DB8936266}"/>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83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23F5-962D-48DB-9AD5-E217FD7DCAED}"/>
              </a:ext>
            </a:extLst>
          </p:cNvPr>
          <p:cNvSpPr>
            <a:spLocks noGrp="1"/>
          </p:cNvSpPr>
          <p:nvPr>
            <p:ph type="title"/>
          </p:nvPr>
        </p:nvSpPr>
        <p:spPr>
          <a:xfrm>
            <a:off x="137555" y="-85470"/>
            <a:ext cx="2512880" cy="1039628"/>
          </a:xfrm>
        </p:spPr>
        <p:txBody>
          <a:bodyPr>
            <a:normAutofit/>
          </a:bodyPr>
          <a:lstStyle/>
          <a:p>
            <a:r>
              <a:rPr lang="en-GB" sz="3200" b="1" dirty="0"/>
              <a:t>Examples</a:t>
            </a:r>
            <a:endParaRPr lang="en-US" sz="3200" b="1" dirty="0"/>
          </a:p>
        </p:txBody>
      </p:sp>
      <p:sp>
        <p:nvSpPr>
          <p:cNvPr id="4" name="Slide Number Placeholder 3">
            <a:extLst>
              <a:ext uri="{FF2B5EF4-FFF2-40B4-BE49-F238E27FC236}">
                <a16:creationId xmlns:a16="http://schemas.microsoft.com/office/drawing/2014/main" id="{12FBFD12-3A10-4D6A-8FB7-29EE0D9A74B9}"/>
              </a:ext>
            </a:extLst>
          </p:cNvPr>
          <p:cNvSpPr>
            <a:spLocks noGrp="1"/>
          </p:cNvSpPr>
          <p:nvPr>
            <p:ph type="sldNum" sz="quarter" idx="12"/>
          </p:nvPr>
        </p:nvSpPr>
        <p:spPr/>
        <p:txBody>
          <a:bodyPr/>
          <a:lstStyle/>
          <a:p>
            <a:fld id="{E56CE4DE-24DF-4EA5-A3D4-7C8ABA40D5A3}" type="slidenum">
              <a:rPr lang="en-US" smtClean="0"/>
              <a:t>23</a:t>
            </a:fld>
            <a:endParaRPr lang="en-US"/>
          </a:p>
        </p:txBody>
      </p:sp>
      <p:pic>
        <p:nvPicPr>
          <p:cNvPr id="6" name="Picture 5">
            <a:extLst>
              <a:ext uri="{FF2B5EF4-FFF2-40B4-BE49-F238E27FC236}">
                <a16:creationId xmlns:a16="http://schemas.microsoft.com/office/drawing/2014/main" id="{6429D8CA-F5F9-4D44-BAAD-FBCA99CD6350}"/>
              </a:ext>
            </a:extLst>
          </p:cNvPr>
          <p:cNvPicPr>
            <a:picLocks noChangeAspect="1"/>
          </p:cNvPicPr>
          <p:nvPr/>
        </p:nvPicPr>
        <p:blipFill>
          <a:blip r:embed="rId2"/>
          <a:stretch>
            <a:fillRect/>
          </a:stretch>
        </p:blipFill>
        <p:spPr>
          <a:xfrm>
            <a:off x="480454" y="1842868"/>
            <a:ext cx="5287299" cy="3742005"/>
          </a:xfrm>
          <a:prstGeom prst="rect">
            <a:avLst/>
          </a:prstGeom>
        </p:spPr>
      </p:pic>
      <p:pic>
        <p:nvPicPr>
          <p:cNvPr id="8" name="Picture 7">
            <a:extLst>
              <a:ext uri="{FF2B5EF4-FFF2-40B4-BE49-F238E27FC236}">
                <a16:creationId xmlns:a16="http://schemas.microsoft.com/office/drawing/2014/main" id="{67EE0D05-F592-4071-81E9-EEE64E76CAE7}"/>
              </a:ext>
            </a:extLst>
          </p:cNvPr>
          <p:cNvPicPr>
            <a:picLocks noChangeAspect="1"/>
          </p:cNvPicPr>
          <p:nvPr/>
        </p:nvPicPr>
        <p:blipFill>
          <a:blip r:embed="rId3"/>
          <a:stretch>
            <a:fillRect/>
          </a:stretch>
        </p:blipFill>
        <p:spPr>
          <a:xfrm>
            <a:off x="6424249" y="954158"/>
            <a:ext cx="5630196" cy="4302469"/>
          </a:xfrm>
          <a:prstGeom prst="rect">
            <a:avLst/>
          </a:prstGeom>
        </p:spPr>
      </p:pic>
    </p:spTree>
    <p:extLst>
      <p:ext uri="{BB962C8B-B14F-4D97-AF65-F5344CB8AC3E}">
        <p14:creationId xmlns:p14="http://schemas.microsoft.com/office/powerpoint/2010/main" val="1307673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E8529-C84D-416D-AFE6-25828F3D018B}"/>
              </a:ext>
            </a:extLst>
          </p:cNvPr>
          <p:cNvSpPr>
            <a:spLocks noGrp="1"/>
          </p:cNvSpPr>
          <p:nvPr>
            <p:ph type="title"/>
          </p:nvPr>
        </p:nvSpPr>
        <p:spPr>
          <a:xfrm>
            <a:off x="261841" y="138485"/>
            <a:ext cx="10803724" cy="684893"/>
          </a:xfrm>
        </p:spPr>
        <p:txBody>
          <a:bodyPr vert="horz" lIns="91440" tIns="45720" rIns="91440" bIns="45720" rtlCol="0" anchor="t">
            <a:normAutofit/>
          </a:bodyPr>
          <a:lstStyle/>
          <a:p>
            <a:r>
              <a:rPr lang="en-US" sz="3200" b="1" dirty="0"/>
              <a:t>Problems on Asymptotic Notations</a:t>
            </a:r>
          </a:p>
        </p:txBody>
      </p:sp>
      <p:sp>
        <p:nvSpPr>
          <p:cNvPr id="3" name="Slide Number Placeholder 2">
            <a:extLst>
              <a:ext uri="{FF2B5EF4-FFF2-40B4-BE49-F238E27FC236}">
                <a16:creationId xmlns:a16="http://schemas.microsoft.com/office/drawing/2014/main" id="{FD769A17-A2D1-4E5A-9EFE-56569B1337A3}"/>
              </a:ext>
            </a:extLst>
          </p:cNvPr>
          <p:cNvSpPr>
            <a:spLocks noGrp="1"/>
          </p:cNvSpPr>
          <p:nvPr>
            <p:ph type="sldNum" sz="quarter" idx="12"/>
          </p:nvPr>
        </p:nvSpPr>
        <p:spPr/>
        <p:txBody>
          <a:bodyPr/>
          <a:lstStyle/>
          <a:p>
            <a:fld id="{E56CE4DE-24DF-4EA5-A3D4-7C8ABA40D5A3}" type="slidenum">
              <a:rPr lang="en-US" smtClean="0"/>
              <a:t>24</a:t>
            </a:fld>
            <a:endParaRPr lang="en-US"/>
          </a:p>
        </p:txBody>
      </p:sp>
      <p:pic>
        <p:nvPicPr>
          <p:cNvPr id="6146" name="Picture 2">
            <a:extLst>
              <a:ext uri="{FF2B5EF4-FFF2-40B4-BE49-F238E27FC236}">
                <a16:creationId xmlns:a16="http://schemas.microsoft.com/office/drawing/2014/main" id="{9E3649AA-FD9D-4F2A-8603-A4424EA79585}"/>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rcRect t="23483"/>
          <a:stretch/>
        </p:blipFill>
        <p:spPr bwMode="auto">
          <a:xfrm>
            <a:off x="4403188" y="823381"/>
            <a:ext cx="7055305" cy="635859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2">
            <a:extLst>
              <a:ext uri="{FF2B5EF4-FFF2-40B4-BE49-F238E27FC236}">
                <a16:creationId xmlns:a16="http://schemas.microsoft.com/office/drawing/2014/main" id="{CF5B937E-D729-415A-8F42-EA83FD7F930D}"/>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7362" t="80343" r="37037" b="5115"/>
          <a:stretch/>
        </p:blipFill>
        <p:spPr bwMode="auto">
          <a:xfrm>
            <a:off x="261841" y="1602316"/>
            <a:ext cx="4909625" cy="16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Rectangle 5">
            <a:extLst>
              <a:ext uri="{FF2B5EF4-FFF2-40B4-BE49-F238E27FC236}">
                <a16:creationId xmlns:a16="http://schemas.microsoft.com/office/drawing/2014/main" id="{F67F8AA5-AA2A-4AB1-851A-3525CB96CB58}"/>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3AFB07E-E915-4426-8B6A-F3B9E6E94B1B}"/>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789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F2FA-32D4-49DC-84D9-AA1716EF5646}"/>
              </a:ext>
            </a:extLst>
          </p:cNvPr>
          <p:cNvSpPr>
            <a:spLocks noGrp="1"/>
          </p:cNvSpPr>
          <p:nvPr>
            <p:ph type="title"/>
          </p:nvPr>
        </p:nvSpPr>
        <p:spPr>
          <a:xfrm>
            <a:off x="106017" y="-71290"/>
            <a:ext cx="10515600" cy="960438"/>
          </a:xfrm>
        </p:spPr>
        <p:txBody>
          <a:bodyPr>
            <a:normAutofit/>
          </a:bodyPr>
          <a:lstStyle/>
          <a:p>
            <a:r>
              <a:rPr lang="en-GB" sz="3200" b="1" dirty="0"/>
              <a:t>Types time complexities in terms of Big O</a:t>
            </a:r>
            <a:endParaRPr lang="en-US" sz="3200" b="1" dirty="0"/>
          </a:p>
        </p:txBody>
      </p:sp>
      <p:sp>
        <p:nvSpPr>
          <p:cNvPr id="3" name="Slide Number Placeholder 2">
            <a:extLst>
              <a:ext uri="{FF2B5EF4-FFF2-40B4-BE49-F238E27FC236}">
                <a16:creationId xmlns:a16="http://schemas.microsoft.com/office/drawing/2014/main" id="{09EF1D1B-8ADD-494F-BAFF-6BD08FF89FD0}"/>
              </a:ext>
            </a:extLst>
          </p:cNvPr>
          <p:cNvSpPr>
            <a:spLocks noGrp="1"/>
          </p:cNvSpPr>
          <p:nvPr>
            <p:ph type="sldNum" sz="quarter" idx="12"/>
          </p:nvPr>
        </p:nvSpPr>
        <p:spPr/>
        <p:txBody>
          <a:bodyPr/>
          <a:lstStyle/>
          <a:p>
            <a:fld id="{E56CE4DE-24DF-4EA5-A3D4-7C8ABA40D5A3}" type="slidenum">
              <a:rPr lang="en-US" smtClean="0"/>
              <a:t>25</a:t>
            </a:fld>
            <a:endParaRPr lang="en-US"/>
          </a:p>
        </p:txBody>
      </p:sp>
      <p:pic>
        <p:nvPicPr>
          <p:cNvPr id="4" name="Picture 3">
            <a:extLst>
              <a:ext uri="{FF2B5EF4-FFF2-40B4-BE49-F238E27FC236}">
                <a16:creationId xmlns:a16="http://schemas.microsoft.com/office/drawing/2014/main" id="{343FAF3A-BFCA-4111-B9A6-891D75ACAD8E}"/>
              </a:ext>
            </a:extLst>
          </p:cNvPr>
          <p:cNvPicPr>
            <a:picLocks noChangeAspect="1"/>
          </p:cNvPicPr>
          <p:nvPr/>
        </p:nvPicPr>
        <p:blipFill>
          <a:blip r:embed="rId2"/>
          <a:stretch>
            <a:fillRect/>
          </a:stretch>
        </p:blipFill>
        <p:spPr>
          <a:xfrm>
            <a:off x="947531" y="1444487"/>
            <a:ext cx="10515599" cy="4154455"/>
          </a:xfrm>
          <a:prstGeom prst="rect">
            <a:avLst/>
          </a:prstGeom>
        </p:spPr>
      </p:pic>
      <p:sp>
        <p:nvSpPr>
          <p:cNvPr id="5" name="Rectangle 4">
            <a:extLst>
              <a:ext uri="{FF2B5EF4-FFF2-40B4-BE49-F238E27FC236}">
                <a16:creationId xmlns:a16="http://schemas.microsoft.com/office/drawing/2014/main" id="{674FDEC5-24F0-4679-9AD8-B69A7D0ACE91}"/>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64BFEF3-CAFB-436E-8BE5-1DB84DE26675}"/>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147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842D6C-09C5-4BC9-8E89-3D1F312ACB6C}"/>
              </a:ext>
            </a:extLst>
          </p:cNvPr>
          <p:cNvPicPr>
            <a:picLocks noChangeAspect="1"/>
          </p:cNvPicPr>
          <p:nvPr/>
        </p:nvPicPr>
        <p:blipFill>
          <a:blip r:embed="rId2"/>
          <a:stretch>
            <a:fillRect/>
          </a:stretch>
        </p:blipFill>
        <p:spPr>
          <a:xfrm>
            <a:off x="1325922" y="1702191"/>
            <a:ext cx="3765486" cy="3643532"/>
          </a:xfrm>
          <a:prstGeom prst="rect">
            <a:avLst/>
          </a:prstGeom>
        </p:spPr>
      </p:pic>
      <p:sp>
        <p:nvSpPr>
          <p:cNvPr id="3" name="TextBox 2">
            <a:extLst>
              <a:ext uri="{FF2B5EF4-FFF2-40B4-BE49-F238E27FC236}">
                <a16:creationId xmlns:a16="http://schemas.microsoft.com/office/drawing/2014/main" id="{A386BA12-FACA-4CE8-B658-21C1D7EDCD40}"/>
              </a:ext>
            </a:extLst>
          </p:cNvPr>
          <p:cNvSpPr txBox="1"/>
          <p:nvPr/>
        </p:nvSpPr>
        <p:spPr>
          <a:xfrm>
            <a:off x="97927" y="103265"/>
            <a:ext cx="8840346" cy="584775"/>
          </a:xfrm>
          <a:prstGeom prst="rect">
            <a:avLst/>
          </a:prstGeom>
          <a:noFill/>
        </p:spPr>
        <p:txBody>
          <a:bodyPr wrap="square" rtlCol="0">
            <a:spAutoFit/>
          </a:bodyPr>
          <a:lstStyle/>
          <a:p>
            <a:r>
              <a:rPr lang="en-GB" sz="3200" dirty="0"/>
              <a:t>Examples for Time complexities</a:t>
            </a:r>
            <a:endParaRPr lang="en-US" sz="3200" dirty="0"/>
          </a:p>
        </p:txBody>
      </p:sp>
      <p:pic>
        <p:nvPicPr>
          <p:cNvPr id="4" name="Picture 3">
            <a:extLst>
              <a:ext uri="{FF2B5EF4-FFF2-40B4-BE49-F238E27FC236}">
                <a16:creationId xmlns:a16="http://schemas.microsoft.com/office/drawing/2014/main" id="{2D9809E1-BABC-437E-9A76-525A86285D90}"/>
              </a:ext>
            </a:extLst>
          </p:cNvPr>
          <p:cNvPicPr>
            <a:picLocks noChangeAspect="1"/>
          </p:cNvPicPr>
          <p:nvPr/>
        </p:nvPicPr>
        <p:blipFill>
          <a:blip r:embed="rId3"/>
          <a:stretch>
            <a:fillRect/>
          </a:stretch>
        </p:blipFill>
        <p:spPr>
          <a:xfrm>
            <a:off x="6095999" y="1368834"/>
            <a:ext cx="5230821" cy="4310246"/>
          </a:xfrm>
          <a:prstGeom prst="rect">
            <a:avLst/>
          </a:prstGeom>
        </p:spPr>
      </p:pic>
      <p:sp>
        <p:nvSpPr>
          <p:cNvPr id="5" name="Slide Number Placeholder 4">
            <a:extLst>
              <a:ext uri="{FF2B5EF4-FFF2-40B4-BE49-F238E27FC236}">
                <a16:creationId xmlns:a16="http://schemas.microsoft.com/office/drawing/2014/main" id="{536E1E83-E8E1-45AD-B80D-1E7A30ACC2F6}"/>
              </a:ext>
            </a:extLst>
          </p:cNvPr>
          <p:cNvSpPr>
            <a:spLocks noGrp="1"/>
          </p:cNvSpPr>
          <p:nvPr>
            <p:ph type="sldNum" sz="quarter" idx="12"/>
          </p:nvPr>
        </p:nvSpPr>
        <p:spPr/>
        <p:txBody>
          <a:bodyPr/>
          <a:lstStyle/>
          <a:p>
            <a:fld id="{E56CE4DE-24DF-4EA5-A3D4-7C8ABA40D5A3}" type="slidenum">
              <a:rPr lang="en-US" smtClean="0"/>
              <a:t>26</a:t>
            </a:fld>
            <a:endParaRPr lang="en-US"/>
          </a:p>
        </p:txBody>
      </p:sp>
      <p:sp>
        <p:nvSpPr>
          <p:cNvPr id="13" name="Rectangle 12">
            <a:extLst>
              <a:ext uri="{FF2B5EF4-FFF2-40B4-BE49-F238E27FC236}">
                <a16:creationId xmlns:a16="http://schemas.microsoft.com/office/drawing/2014/main" id="{CDD7283B-A4ED-48BD-BC7D-A0F5B13E0E84}"/>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9BF6A0D-8D81-409D-888F-1288D98D748F}"/>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504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BAF2-731D-47AA-8A8B-B199785F1933}"/>
              </a:ext>
            </a:extLst>
          </p:cNvPr>
          <p:cNvSpPr>
            <a:spLocks noGrp="1"/>
          </p:cNvSpPr>
          <p:nvPr>
            <p:ph type="title"/>
          </p:nvPr>
        </p:nvSpPr>
        <p:spPr>
          <a:xfrm>
            <a:off x="97931" y="-377456"/>
            <a:ext cx="11728304" cy="1554480"/>
          </a:xfrm>
        </p:spPr>
        <p:txBody>
          <a:bodyPr anchor="ctr">
            <a:normAutofit/>
          </a:bodyPr>
          <a:lstStyle/>
          <a:p>
            <a:r>
              <a:rPr lang="en-GB" sz="3200" b="1" dirty="0"/>
              <a:t>General rules for the analysis of an Algorithm </a:t>
            </a:r>
            <a:endParaRPr lang="en-US" sz="3200" b="1" dirty="0"/>
          </a:p>
        </p:txBody>
      </p:sp>
      <p:sp>
        <p:nvSpPr>
          <p:cNvPr id="3" name="Content Placeholder 2">
            <a:extLst>
              <a:ext uri="{FF2B5EF4-FFF2-40B4-BE49-F238E27FC236}">
                <a16:creationId xmlns:a16="http://schemas.microsoft.com/office/drawing/2014/main" id="{7E2A0090-8770-49F5-9D79-F70FCAC164D2}"/>
              </a:ext>
            </a:extLst>
          </p:cNvPr>
          <p:cNvSpPr>
            <a:spLocks noGrp="1"/>
          </p:cNvSpPr>
          <p:nvPr>
            <p:ph idx="1"/>
          </p:nvPr>
        </p:nvSpPr>
        <p:spPr>
          <a:xfrm>
            <a:off x="991423" y="1673750"/>
            <a:ext cx="9941319" cy="3124658"/>
          </a:xfrm>
        </p:spPr>
        <p:txBody>
          <a:bodyPr anchor="ctr">
            <a:normAutofit/>
          </a:bodyPr>
          <a:lstStyle/>
          <a:p>
            <a:r>
              <a:rPr lang="en-GB" sz="2200" dirty="0"/>
              <a:t>The running time of each assignment </a:t>
            </a:r>
            <a:r>
              <a:rPr lang="en-GB" sz="2200" b="1" dirty="0"/>
              <a:t>read and write </a:t>
            </a:r>
            <a:r>
              <a:rPr lang="en-GB" sz="2200" dirty="0"/>
              <a:t>statement can     usually be taken to be O(1). </a:t>
            </a:r>
          </a:p>
          <a:p>
            <a:r>
              <a:rPr lang="en-GB" sz="2200" dirty="0"/>
              <a:t>The largest running time of any statement in the </a:t>
            </a:r>
            <a:r>
              <a:rPr lang="en-GB" sz="2200" b="1" dirty="0"/>
              <a:t>sequence</a:t>
            </a:r>
            <a:r>
              <a:rPr lang="en-GB" sz="2200" dirty="0"/>
              <a:t>. </a:t>
            </a:r>
          </a:p>
          <a:p>
            <a:r>
              <a:rPr lang="en-GB" sz="2200" dirty="0"/>
              <a:t>The time to execute a loop is the sum, over all times around the loop, </a:t>
            </a:r>
            <a:r>
              <a:rPr lang="en-GB" sz="2200" b="1" dirty="0"/>
              <a:t>the  time to execute the body and the time to evaluate the condition for termination </a:t>
            </a:r>
          </a:p>
          <a:p>
            <a:r>
              <a:rPr lang="en-GB" sz="2200" dirty="0"/>
              <a:t>The running time of an </a:t>
            </a:r>
            <a:r>
              <a:rPr lang="en-GB" sz="2200" b="1" dirty="0"/>
              <a:t>if-statement</a:t>
            </a:r>
            <a:r>
              <a:rPr lang="en-GB" sz="2200" dirty="0"/>
              <a:t> is the cost of conditionally executed statements, plus the time for evaluating the condition. The time to evaluate the condition is normally O(1) </a:t>
            </a:r>
            <a:endParaRPr lang="en-US" sz="2200" dirty="0"/>
          </a:p>
        </p:txBody>
      </p:sp>
      <p:sp>
        <p:nvSpPr>
          <p:cNvPr id="4" name="Slide Number Placeholder 3">
            <a:extLst>
              <a:ext uri="{FF2B5EF4-FFF2-40B4-BE49-F238E27FC236}">
                <a16:creationId xmlns:a16="http://schemas.microsoft.com/office/drawing/2014/main" id="{615B12F6-7CAA-4DAD-A4C2-A587690D7B86}"/>
              </a:ext>
            </a:extLst>
          </p:cNvPr>
          <p:cNvSpPr>
            <a:spLocks noGrp="1"/>
          </p:cNvSpPr>
          <p:nvPr>
            <p:ph type="sldNum" sz="quarter" idx="12"/>
          </p:nvPr>
        </p:nvSpPr>
        <p:spPr/>
        <p:txBody>
          <a:bodyPr/>
          <a:lstStyle/>
          <a:p>
            <a:fld id="{E56CE4DE-24DF-4EA5-A3D4-7C8ABA40D5A3}" type="slidenum">
              <a:rPr lang="en-US" smtClean="0"/>
              <a:t>27</a:t>
            </a:fld>
            <a:endParaRPr lang="en-US"/>
          </a:p>
        </p:txBody>
      </p:sp>
      <p:sp>
        <p:nvSpPr>
          <p:cNvPr id="12" name="Rectangle 11">
            <a:extLst>
              <a:ext uri="{FF2B5EF4-FFF2-40B4-BE49-F238E27FC236}">
                <a16:creationId xmlns:a16="http://schemas.microsoft.com/office/drawing/2014/main" id="{45C1D2C3-8F76-4034-82F9-446EEC7BFCE8}"/>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884FEE6-D9B2-474E-B922-CDD813C23755}"/>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829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BAF2-731D-47AA-8A8B-B199785F1933}"/>
              </a:ext>
            </a:extLst>
          </p:cNvPr>
          <p:cNvSpPr>
            <a:spLocks noGrp="1"/>
          </p:cNvSpPr>
          <p:nvPr>
            <p:ph type="title"/>
          </p:nvPr>
        </p:nvSpPr>
        <p:spPr>
          <a:xfrm>
            <a:off x="0" y="-334852"/>
            <a:ext cx="11650827" cy="1487791"/>
          </a:xfrm>
        </p:spPr>
        <p:txBody>
          <a:bodyPr anchor="ctr">
            <a:normAutofit/>
          </a:bodyPr>
          <a:lstStyle/>
          <a:p>
            <a:r>
              <a:rPr lang="en-GB" sz="3200" b="1" dirty="0"/>
              <a:t>General rules for the analysis of an Algorithm </a:t>
            </a:r>
            <a:endParaRPr lang="en-US" sz="3200" b="1" dirty="0"/>
          </a:p>
        </p:txBody>
      </p:sp>
      <p:sp>
        <p:nvSpPr>
          <p:cNvPr id="3" name="Content Placeholder 2">
            <a:extLst>
              <a:ext uri="{FF2B5EF4-FFF2-40B4-BE49-F238E27FC236}">
                <a16:creationId xmlns:a16="http://schemas.microsoft.com/office/drawing/2014/main" id="{7E2A0090-8770-49F5-9D79-F70FCAC164D2}"/>
              </a:ext>
            </a:extLst>
          </p:cNvPr>
          <p:cNvSpPr>
            <a:spLocks noGrp="1"/>
          </p:cNvSpPr>
          <p:nvPr>
            <p:ph idx="1"/>
          </p:nvPr>
        </p:nvSpPr>
        <p:spPr>
          <a:xfrm>
            <a:off x="1270111" y="1673750"/>
            <a:ext cx="9941319" cy="3124658"/>
          </a:xfrm>
        </p:spPr>
        <p:txBody>
          <a:bodyPr anchor="ctr">
            <a:normAutofit/>
          </a:bodyPr>
          <a:lstStyle/>
          <a:p>
            <a:r>
              <a:rPr lang="en-GB" sz="2200" dirty="0"/>
              <a:t>Analyse for worst case scenario . </a:t>
            </a:r>
          </a:p>
          <a:p>
            <a:r>
              <a:rPr lang="en-GB" sz="2200" dirty="0"/>
              <a:t>Rule 1:   For large polynomial, Drop Lower order term, Drop Constant multiplier.</a:t>
            </a:r>
          </a:p>
          <a:p>
            <a:r>
              <a:rPr lang="en-GB" sz="2200" dirty="0"/>
              <a:t>Rule 2: Total running time equal to sum of running time of all segments.</a:t>
            </a:r>
          </a:p>
          <a:p>
            <a:r>
              <a:rPr lang="en-GB" sz="2200" dirty="0"/>
              <a:t>Rule 3: For Conditional statement , Pick complexity of condition which is worst case</a:t>
            </a:r>
          </a:p>
          <a:p>
            <a:r>
              <a:rPr lang="en-GB" sz="2200" dirty="0"/>
              <a:t>Rule 4: The time hierarchy of complexities</a:t>
            </a:r>
          </a:p>
          <a:p>
            <a:r>
              <a:rPr lang="en-GB" sz="2200" dirty="0"/>
              <a:t>O(1)&lt;O(</a:t>
            </a:r>
            <a:r>
              <a:rPr lang="en-GB" sz="2200" dirty="0" err="1"/>
              <a:t>logn</a:t>
            </a:r>
            <a:r>
              <a:rPr lang="en-GB" sz="2200" dirty="0"/>
              <a:t>)&lt;O(n)&lt;O(</a:t>
            </a:r>
            <a:r>
              <a:rPr lang="en-GB" sz="2200" dirty="0" err="1"/>
              <a:t>nlogn</a:t>
            </a:r>
            <a:r>
              <a:rPr lang="en-GB" sz="2200" dirty="0"/>
              <a:t>) &lt;O(n</a:t>
            </a:r>
            <a:r>
              <a:rPr lang="en-GB" sz="2200" baseline="30000" dirty="0"/>
              <a:t>2</a:t>
            </a:r>
            <a:r>
              <a:rPr lang="en-GB" sz="2200" dirty="0"/>
              <a:t>) &lt;O(n</a:t>
            </a:r>
            <a:r>
              <a:rPr lang="en-GB" sz="2200" baseline="30000" dirty="0"/>
              <a:t>3</a:t>
            </a:r>
            <a:r>
              <a:rPr lang="en-GB" sz="2200" dirty="0"/>
              <a:t>)&lt; --------O(2</a:t>
            </a:r>
            <a:r>
              <a:rPr lang="en-GB" sz="2200" baseline="30000" dirty="0"/>
              <a:t>n</a:t>
            </a:r>
            <a:r>
              <a:rPr lang="en-GB" sz="2200" dirty="0"/>
              <a:t>)&lt; O(n!)&lt;  O(</a:t>
            </a:r>
            <a:r>
              <a:rPr lang="en-GB" sz="2200" dirty="0" err="1"/>
              <a:t>n</a:t>
            </a:r>
            <a:r>
              <a:rPr lang="en-GB" sz="2200" baseline="30000" dirty="0" err="1"/>
              <a:t>n</a:t>
            </a:r>
            <a:r>
              <a:rPr lang="en-GB" sz="2200" dirty="0"/>
              <a:t>)</a:t>
            </a:r>
            <a:endParaRPr lang="en-US" sz="2200" dirty="0"/>
          </a:p>
        </p:txBody>
      </p:sp>
      <p:sp>
        <p:nvSpPr>
          <p:cNvPr id="4" name="Slide Number Placeholder 3">
            <a:extLst>
              <a:ext uri="{FF2B5EF4-FFF2-40B4-BE49-F238E27FC236}">
                <a16:creationId xmlns:a16="http://schemas.microsoft.com/office/drawing/2014/main" id="{609CC75B-698F-4610-9C30-701DDF665B4A}"/>
              </a:ext>
            </a:extLst>
          </p:cNvPr>
          <p:cNvSpPr>
            <a:spLocks noGrp="1"/>
          </p:cNvSpPr>
          <p:nvPr>
            <p:ph type="sldNum" sz="quarter" idx="12"/>
          </p:nvPr>
        </p:nvSpPr>
        <p:spPr/>
        <p:txBody>
          <a:bodyPr/>
          <a:lstStyle/>
          <a:p>
            <a:fld id="{E56CE4DE-24DF-4EA5-A3D4-7C8ABA40D5A3}" type="slidenum">
              <a:rPr lang="en-US" smtClean="0"/>
              <a:t>28</a:t>
            </a:fld>
            <a:endParaRPr lang="en-US"/>
          </a:p>
        </p:txBody>
      </p:sp>
      <p:sp>
        <p:nvSpPr>
          <p:cNvPr id="12" name="Rectangle 11">
            <a:extLst>
              <a:ext uri="{FF2B5EF4-FFF2-40B4-BE49-F238E27FC236}">
                <a16:creationId xmlns:a16="http://schemas.microsoft.com/office/drawing/2014/main" id="{C73CD299-7602-40BF-882E-80B1FE46E420}"/>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7DCBD3E-D7CC-42E6-9E94-D68A2D459304}"/>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849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393C-1642-48DF-B988-1D1CE550BDF3}"/>
              </a:ext>
            </a:extLst>
          </p:cNvPr>
          <p:cNvSpPr>
            <a:spLocks noGrp="1"/>
          </p:cNvSpPr>
          <p:nvPr>
            <p:ph type="title"/>
          </p:nvPr>
        </p:nvSpPr>
        <p:spPr>
          <a:xfrm>
            <a:off x="365760" y="152350"/>
            <a:ext cx="8764988" cy="828312"/>
          </a:xfrm>
        </p:spPr>
        <p:txBody>
          <a:bodyPr vert="horz" lIns="91440" tIns="45720" rIns="91440" bIns="45720" rtlCol="0" anchor="t">
            <a:normAutofit fontScale="90000"/>
          </a:bodyPr>
          <a:lstStyle/>
          <a:p>
            <a:r>
              <a:rPr lang="en-US" sz="4300" b="1" dirty="0"/>
              <a:t>Properties of Asymptotic notations</a:t>
            </a:r>
            <a:br>
              <a:rPr lang="en-US" sz="4300" b="1" dirty="0"/>
            </a:br>
            <a:endParaRPr lang="en-US" sz="4300" dirty="0"/>
          </a:p>
        </p:txBody>
      </p:sp>
      <p:sp>
        <p:nvSpPr>
          <p:cNvPr id="5" name="Slide Number Placeholder 4">
            <a:extLst>
              <a:ext uri="{FF2B5EF4-FFF2-40B4-BE49-F238E27FC236}">
                <a16:creationId xmlns:a16="http://schemas.microsoft.com/office/drawing/2014/main" id="{6EE34CA7-5018-4B66-A0AD-6D2002E0B8E9}"/>
              </a:ext>
            </a:extLst>
          </p:cNvPr>
          <p:cNvSpPr>
            <a:spLocks noGrp="1"/>
          </p:cNvSpPr>
          <p:nvPr>
            <p:ph type="sldNum" sz="quarter" idx="12"/>
          </p:nvPr>
        </p:nvSpPr>
        <p:spPr/>
        <p:txBody>
          <a:bodyPr/>
          <a:lstStyle/>
          <a:p>
            <a:fld id="{E56CE4DE-24DF-4EA5-A3D4-7C8ABA40D5A3}" type="slidenum">
              <a:rPr lang="en-US" smtClean="0"/>
              <a:t>29</a:t>
            </a:fld>
            <a:endParaRPr lang="en-US"/>
          </a:p>
        </p:txBody>
      </p:sp>
      <p:pic>
        <p:nvPicPr>
          <p:cNvPr id="3" name="Picture 2">
            <a:extLst>
              <a:ext uri="{FF2B5EF4-FFF2-40B4-BE49-F238E27FC236}">
                <a16:creationId xmlns:a16="http://schemas.microsoft.com/office/drawing/2014/main" id="{8718C4C9-BA1D-4359-B16F-DA4894378445}"/>
              </a:ext>
            </a:extLst>
          </p:cNvPr>
          <p:cNvPicPr>
            <a:picLocks noChangeAspect="1"/>
          </p:cNvPicPr>
          <p:nvPr/>
        </p:nvPicPr>
        <p:blipFill rotWithShape="1">
          <a:blip r:embed="rId2"/>
          <a:srcRect l="9545" r="10883"/>
          <a:stretch/>
        </p:blipFill>
        <p:spPr>
          <a:xfrm>
            <a:off x="7527235" y="2051634"/>
            <a:ext cx="4359965" cy="2445927"/>
          </a:xfrm>
          <a:prstGeom prst="rect">
            <a:avLst/>
          </a:prstGeom>
        </p:spPr>
      </p:pic>
      <p:sp>
        <p:nvSpPr>
          <p:cNvPr id="14" name="Rectangle 13">
            <a:extLst>
              <a:ext uri="{FF2B5EF4-FFF2-40B4-BE49-F238E27FC236}">
                <a16:creationId xmlns:a16="http://schemas.microsoft.com/office/drawing/2014/main" id="{A3346F7C-7459-45B1-B949-5150C1027E52}"/>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32F9EC5-2A0E-4D61-97F6-C6A1F2E85855}"/>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7C4CABA-AF3D-43B9-B18C-1D7DB0877574}"/>
              </a:ext>
            </a:extLst>
          </p:cNvPr>
          <p:cNvPicPr>
            <a:picLocks noChangeAspect="1"/>
          </p:cNvPicPr>
          <p:nvPr/>
        </p:nvPicPr>
        <p:blipFill>
          <a:blip r:embed="rId3"/>
          <a:stretch>
            <a:fillRect/>
          </a:stretch>
        </p:blipFill>
        <p:spPr>
          <a:xfrm>
            <a:off x="485618" y="1036933"/>
            <a:ext cx="6909095" cy="5090601"/>
          </a:xfrm>
          <a:prstGeom prst="rect">
            <a:avLst/>
          </a:prstGeom>
        </p:spPr>
      </p:pic>
    </p:spTree>
    <p:extLst>
      <p:ext uri="{BB962C8B-B14F-4D97-AF65-F5344CB8AC3E}">
        <p14:creationId xmlns:p14="http://schemas.microsoft.com/office/powerpoint/2010/main" val="4195987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9A37E6-7F7D-48DE-B013-A3EB69402BE4}"/>
              </a:ext>
            </a:extLst>
          </p:cNvPr>
          <p:cNvPicPr>
            <a:picLocks noChangeAspect="1"/>
          </p:cNvPicPr>
          <p:nvPr/>
        </p:nvPicPr>
        <p:blipFill rotWithShape="1">
          <a:blip r:embed="rId2"/>
          <a:srcRect t="17346"/>
          <a:stretch/>
        </p:blipFill>
        <p:spPr>
          <a:xfrm>
            <a:off x="2385391" y="997442"/>
            <a:ext cx="8968409" cy="3281324"/>
          </a:xfrm>
          <a:prstGeom prst="rect">
            <a:avLst/>
          </a:prstGeom>
        </p:spPr>
      </p:pic>
      <p:sp>
        <p:nvSpPr>
          <p:cNvPr id="7" name="Title 1">
            <a:extLst>
              <a:ext uri="{FF2B5EF4-FFF2-40B4-BE49-F238E27FC236}">
                <a16:creationId xmlns:a16="http://schemas.microsoft.com/office/drawing/2014/main" id="{460DFCFD-CB6E-4411-9612-5E54AD6214FE}"/>
              </a:ext>
            </a:extLst>
          </p:cNvPr>
          <p:cNvSpPr>
            <a:spLocks noGrp="1"/>
          </p:cNvSpPr>
          <p:nvPr>
            <p:ph type="title"/>
          </p:nvPr>
        </p:nvSpPr>
        <p:spPr>
          <a:xfrm>
            <a:off x="143185" y="164177"/>
            <a:ext cx="11556034" cy="402138"/>
          </a:xfrm>
        </p:spPr>
        <p:txBody>
          <a:bodyPr vert="horz" lIns="91440" tIns="45720" rIns="91440" bIns="45720" rtlCol="0" anchor="t">
            <a:normAutofit fontScale="90000"/>
          </a:bodyPr>
          <a:lstStyle/>
          <a:p>
            <a:r>
              <a:rPr lang="en-US" sz="3200" b="1" dirty="0"/>
              <a:t>Types of Analysis</a:t>
            </a:r>
            <a:endParaRPr lang="en-US" sz="3200" dirty="0"/>
          </a:p>
        </p:txBody>
      </p:sp>
      <p:sp>
        <p:nvSpPr>
          <p:cNvPr id="2" name="Slide Number Placeholder 1">
            <a:extLst>
              <a:ext uri="{FF2B5EF4-FFF2-40B4-BE49-F238E27FC236}">
                <a16:creationId xmlns:a16="http://schemas.microsoft.com/office/drawing/2014/main" id="{5F3039F8-73DE-4A12-9A59-B57A5E1F9E6C}"/>
              </a:ext>
            </a:extLst>
          </p:cNvPr>
          <p:cNvSpPr>
            <a:spLocks noGrp="1"/>
          </p:cNvSpPr>
          <p:nvPr>
            <p:ph type="sldNum" sz="quarter" idx="12"/>
          </p:nvPr>
        </p:nvSpPr>
        <p:spPr/>
        <p:txBody>
          <a:bodyPr/>
          <a:lstStyle/>
          <a:p>
            <a:fld id="{E56CE4DE-24DF-4EA5-A3D4-7C8ABA40D5A3}" type="slidenum">
              <a:rPr lang="en-US" smtClean="0"/>
              <a:t>3</a:t>
            </a:fld>
            <a:endParaRPr lang="en-US"/>
          </a:p>
        </p:txBody>
      </p:sp>
      <p:sp>
        <p:nvSpPr>
          <p:cNvPr id="5" name="Rectangle 4">
            <a:extLst>
              <a:ext uri="{FF2B5EF4-FFF2-40B4-BE49-F238E27FC236}">
                <a16:creationId xmlns:a16="http://schemas.microsoft.com/office/drawing/2014/main" id="{EE5CC24D-9152-4E50-ACF0-FC028972E1DF}"/>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BE79857-3F46-41C9-961F-EC11DC474561}"/>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2E6FBE9-87BE-4A64-96F7-C5A5A4F61750}"/>
              </a:ext>
            </a:extLst>
          </p:cNvPr>
          <p:cNvPicPr>
            <a:picLocks noChangeAspect="1"/>
          </p:cNvPicPr>
          <p:nvPr/>
        </p:nvPicPr>
        <p:blipFill>
          <a:blip r:embed="rId3"/>
          <a:stretch>
            <a:fillRect/>
          </a:stretch>
        </p:blipFill>
        <p:spPr>
          <a:xfrm>
            <a:off x="2603437" y="4494329"/>
            <a:ext cx="8071804" cy="1127858"/>
          </a:xfrm>
          <a:prstGeom prst="rect">
            <a:avLst/>
          </a:prstGeom>
        </p:spPr>
      </p:pic>
    </p:spTree>
    <p:extLst>
      <p:ext uri="{BB962C8B-B14F-4D97-AF65-F5344CB8AC3E}">
        <p14:creationId xmlns:p14="http://schemas.microsoft.com/office/powerpoint/2010/main" val="2816730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393C-1642-48DF-B988-1D1CE550BDF3}"/>
              </a:ext>
            </a:extLst>
          </p:cNvPr>
          <p:cNvSpPr>
            <a:spLocks noGrp="1"/>
          </p:cNvSpPr>
          <p:nvPr>
            <p:ph type="title"/>
          </p:nvPr>
        </p:nvSpPr>
        <p:spPr>
          <a:xfrm>
            <a:off x="365760" y="231387"/>
            <a:ext cx="9228814" cy="855292"/>
          </a:xfrm>
        </p:spPr>
        <p:txBody>
          <a:bodyPr vert="horz" lIns="91440" tIns="45720" rIns="91440" bIns="45720" rtlCol="0" anchor="t">
            <a:normAutofit fontScale="90000"/>
          </a:bodyPr>
          <a:lstStyle/>
          <a:p>
            <a:r>
              <a:rPr lang="en-US" sz="4300" b="1" dirty="0"/>
              <a:t>Properties of Asymptotic notations</a:t>
            </a:r>
            <a:br>
              <a:rPr lang="en-US" sz="4300" b="1" dirty="0"/>
            </a:br>
            <a:endParaRPr lang="en-US" sz="4300" dirty="0"/>
          </a:p>
        </p:txBody>
      </p:sp>
      <p:sp>
        <p:nvSpPr>
          <p:cNvPr id="5" name="Slide Number Placeholder 4">
            <a:extLst>
              <a:ext uri="{FF2B5EF4-FFF2-40B4-BE49-F238E27FC236}">
                <a16:creationId xmlns:a16="http://schemas.microsoft.com/office/drawing/2014/main" id="{6032BB49-1DED-4B99-9483-2B9FE34532DB}"/>
              </a:ext>
            </a:extLst>
          </p:cNvPr>
          <p:cNvSpPr>
            <a:spLocks noGrp="1"/>
          </p:cNvSpPr>
          <p:nvPr>
            <p:ph type="sldNum" sz="quarter" idx="12"/>
          </p:nvPr>
        </p:nvSpPr>
        <p:spPr/>
        <p:txBody>
          <a:bodyPr/>
          <a:lstStyle/>
          <a:p>
            <a:fld id="{E56CE4DE-24DF-4EA5-A3D4-7C8ABA40D5A3}" type="slidenum">
              <a:rPr lang="en-US" smtClean="0"/>
              <a:t>30</a:t>
            </a:fld>
            <a:endParaRPr lang="en-US"/>
          </a:p>
        </p:txBody>
      </p:sp>
      <p:pic>
        <p:nvPicPr>
          <p:cNvPr id="3" name="Picture 2">
            <a:extLst>
              <a:ext uri="{FF2B5EF4-FFF2-40B4-BE49-F238E27FC236}">
                <a16:creationId xmlns:a16="http://schemas.microsoft.com/office/drawing/2014/main" id="{2EAA7FC7-9BF8-4550-8DE7-68FA4DCCB8EC}"/>
              </a:ext>
            </a:extLst>
          </p:cNvPr>
          <p:cNvPicPr>
            <a:picLocks noChangeAspect="1"/>
          </p:cNvPicPr>
          <p:nvPr/>
        </p:nvPicPr>
        <p:blipFill>
          <a:blip r:embed="rId2"/>
          <a:stretch>
            <a:fillRect/>
          </a:stretch>
        </p:blipFill>
        <p:spPr>
          <a:xfrm>
            <a:off x="2597427" y="1444487"/>
            <a:ext cx="7500730" cy="3803374"/>
          </a:xfrm>
          <a:prstGeom prst="rect">
            <a:avLst/>
          </a:prstGeom>
        </p:spPr>
      </p:pic>
      <p:sp>
        <p:nvSpPr>
          <p:cNvPr id="15" name="Rectangle 14">
            <a:extLst>
              <a:ext uri="{FF2B5EF4-FFF2-40B4-BE49-F238E27FC236}">
                <a16:creationId xmlns:a16="http://schemas.microsoft.com/office/drawing/2014/main" id="{B6D74B1C-186D-4F3E-954A-24648F538CE8}"/>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B78A45B-E267-4814-BD37-A6034878B357}"/>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599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393C-1642-48DF-B988-1D1CE550BDF3}"/>
              </a:ext>
            </a:extLst>
          </p:cNvPr>
          <p:cNvSpPr>
            <a:spLocks noGrp="1"/>
          </p:cNvSpPr>
          <p:nvPr>
            <p:ph type="title"/>
          </p:nvPr>
        </p:nvSpPr>
        <p:spPr>
          <a:xfrm>
            <a:off x="361122" y="117095"/>
            <a:ext cx="10515600" cy="1325563"/>
          </a:xfrm>
        </p:spPr>
        <p:txBody>
          <a:bodyPr vert="horz" lIns="91440" tIns="45720" rIns="91440" bIns="45720" rtlCol="0" anchor="ctr">
            <a:normAutofit/>
          </a:bodyPr>
          <a:lstStyle/>
          <a:p>
            <a:r>
              <a:rPr lang="en-US" b="1" kern="1200" dirty="0">
                <a:solidFill>
                  <a:schemeClr val="tx1"/>
                </a:solidFill>
                <a:latin typeface="+mj-lt"/>
                <a:ea typeface="+mj-ea"/>
                <a:cs typeface="+mj-cs"/>
              </a:rPr>
              <a:t>Properties of Asymptotic notations</a:t>
            </a:r>
            <a:br>
              <a:rPr lang="en-US" b="1"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7FFECA27-5599-4DFE-B259-AC27936AAAA8}"/>
              </a:ext>
            </a:extLst>
          </p:cNvPr>
          <p:cNvSpPr>
            <a:spLocks noGrp="1"/>
          </p:cNvSpPr>
          <p:nvPr>
            <p:ph type="sldNum" sz="quarter" idx="12"/>
          </p:nvPr>
        </p:nvSpPr>
        <p:spPr/>
        <p:txBody>
          <a:bodyPr/>
          <a:lstStyle/>
          <a:p>
            <a:fld id="{E56CE4DE-24DF-4EA5-A3D4-7C8ABA40D5A3}" type="slidenum">
              <a:rPr lang="en-US" smtClean="0"/>
              <a:t>31</a:t>
            </a:fld>
            <a:endParaRPr lang="en-US"/>
          </a:p>
        </p:txBody>
      </p:sp>
      <p:pic>
        <p:nvPicPr>
          <p:cNvPr id="5" name="Picture 4">
            <a:extLst>
              <a:ext uri="{FF2B5EF4-FFF2-40B4-BE49-F238E27FC236}">
                <a16:creationId xmlns:a16="http://schemas.microsoft.com/office/drawing/2014/main" id="{0A8536DE-52FF-484D-BA73-64837B1AFC5E}"/>
              </a:ext>
            </a:extLst>
          </p:cNvPr>
          <p:cNvPicPr>
            <a:picLocks noChangeAspect="1"/>
          </p:cNvPicPr>
          <p:nvPr/>
        </p:nvPicPr>
        <p:blipFill>
          <a:blip r:embed="rId2"/>
          <a:stretch>
            <a:fillRect/>
          </a:stretch>
        </p:blipFill>
        <p:spPr>
          <a:xfrm>
            <a:off x="1568907" y="1442657"/>
            <a:ext cx="8409980" cy="4252913"/>
          </a:xfrm>
          <a:prstGeom prst="rect">
            <a:avLst/>
          </a:prstGeom>
        </p:spPr>
      </p:pic>
      <p:sp>
        <p:nvSpPr>
          <p:cNvPr id="6" name="Rectangle 5">
            <a:extLst>
              <a:ext uri="{FF2B5EF4-FFF2-40B4-BE49-F238E27FC236}">
                <a16:creationId xmlns:a16="http://schemas.microsoft.com/office/drawing/2014/main" id="{6052D790-E114-42B2-8660-171AD199AE07}"/>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1D972D6-7732-4CD2-9856-98628A0A5084}"/>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145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BA97-8B88-44D1-BEDB-007E52E54973}"/>
              </a:ext>
            </a:extLst>
          </p:cNvPr>
          <p:cNvSpPr>
            <a:spLocks noGrp="1"/>
          </p:cNvSpPr>
          <p:nvPr>
            <p:ph type="title"/>
          </p:nvPr>
        </p:nvSpPr>
        <p:spPr>
          <a:xfrm>
            <a:off x="143185" y="177429"/>
            <a:ext cx="11556034" cy="402138"/>
          </a:xfrm>
        </p:spPr>
        <p:txBody>
          <a:bodyPr vert="horz" lIns="91440" tIns="45720" rIns="91440" bIns="45720" rtlCol="0" anchor="t">
            <a:normAutofit fontScale="90000"/>
          </a:bodyPr>
          <a:lstStyle/>
          <a:p>
            <a:r>
              <a:rPr lang="en-US" sz="3200" b="1" dirty="0"/>
              <a:t>Properties of Asymptotic notations</a:t>
            </a:r>
            <a:endParaRPr lang="en-US" sz="3200" dirty="0"/>
          </a:p>
        </p:txBody>
      </p:sp>
      <p:sp>
        <p:nvSpPr>
          <p:cNvPr id="5" name="Slide Number Placeholder 4">
            <a:extLst>
              <a:ext uri="{FF2B5EF4-FFF2-40B4-BE49-F238E27FC236}">
                <a16:creationId xmlns:a16="http://schemas.microsoft.com/office/drawing/2014/main" id="{15BDEE3E-929F-4D12-ACB0-985FDE7843BF}"/>
              </a:ext>
            </a:extLst>
          </p:cNvPr>
          <p:cNvSpPr>
            <a:spLocks noGrp="1"/>
          </p:cNvSpPr>
          <p:nvPr>
            <p:ph type="sldNum" sz="quarter" idx="12"/>
          </p:nvPr>
        </p:nvSpPr>
        <p:spPr/>
        <p:txBody>
          <a:bodyPr/>
          <a:lstStyle/>
          <a:p>
            <a:fld id="{E56CE4DE-24DF-4EA5-A3D4-7C8ABA40D5A3}" type="slidenum">
              <a:rPr lang="en-US" smtClean="0"/>
              <a:t>32</a:t>
            </a:fld>
            <a:endParaRPr lang="en-US"/>
          </a:p>
        </p:txBody>
      </p:sp>
      <p:pic>
        <p:nvPicPr>
          <p:cNvPr id="3" name="Picture 2">
            <a:extLst>
              <a:ext uri="{FF2B5EF4-FFF2-40B4-BE49-F238E27FC236}">
                <a16:creationId xmlns:a16="http://schemas.microsoft.com/office/drawing/2014/main" id="{2B2DADA5-3D6D-40DE-BC84-90465F54A535}"/>
              </a:ext>
            </a:extLst>
          </p:cNvPr>
          <p:cNvPicPr>
            <a:picLocks noChangeAspect="1"/>
          </p:cNvPicPr>
          <p:nvPr/>
        </p:nvPicPr>
        <p:blipFill>
          <a:blip r:embed="rId2"/>
          <a:stretch>
            <a:fillRect/>
          </a:stretch>
        </p:blipFill>
        <p:spPr>
          <a:xfrm>
            <a:off x="1164923" y="1245543"/>
            <a:ext cx="4889856" cy="4473518"/>
          </a:xfrm>
          <a:prstGeom prst="rect">
            <a:avLst/>
          </a:prstGeom>
        </p:spPr>
      </p:pic>
      <p:pic>
        <p:nvPicPr>
          <p:cNvPr id="4" name="Picture 3" descr="A picture containing bird&#10;&#10;Description automatically generated">
            <a:extLst>
              <a:ext uri="{FF2B5EF4-FFF2-40B4-BE49-F238E27FC236}">
                <a16:creationId xmlns:a16="http://schemas.microsoft.com/office/drawing/2014/main" id="{D601335D-5267-4036-8477-05267E7D0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296" y="1051963"/>
            <a:ext cx="4889856" cy="1527120"/>
          </a:xfrm>
          <a:prstGeom prst="rect">
            <a:avLst/>
          </a:prstGeom>
        </p:spPr>
      </p:pic>
      <p:sp>
        <p:nvSpPr>
          <p:cNvPr id="14" name="Rectangle 13">
            <a:extLst>
              <a:ext uri="{FF2B5EF4-FFF2-40B4-BE49-F238E27FC236}">
                <a16:creationId xmlns:a16="http://schemas.microsoft.com/office/drawing/2014/main" id="{B3426642-F42A-4470-9836-56B73E879E29}"/>
              </a:ext>
            </a:extLst>
          </p:cNvPr>
          <p:cNvSpPr/>
          <p:nvPr/>
        </p:nvSpPr>
        <p:spPr>
          <a:xfrm>
            <a:off x="97927" y="115902"/>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BBD730F5-3270-40A0-B631-F96490A93075}"/>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15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99D36C-CA7C-4398-8198-B9076DC63F6B}"/>
              </a:ext>
            </a:extLst>
          </p:cNvPr>
          <p:cNvSpPr txBox="1"/>
          <p:nvPr/>
        </p:nvSpPr>
        <p:spPr>
          <a:xfrm>
            <a:off x="2316611" y="4127017"/>
            <a:ext cx="8719930" cy="2128010"/>
          </a:xfrm>
          <a:prstGeom prst="rect">
            <a:avLst/>
          </a:prstGeom>
        </p:spPr>
        <p:txBody>
          <a:bodyPr vert="horz" lIns="91440" tIns="45720" rIns="91440" bIns="45720" rtlCol="0" anchor="ctr">
            <a:normAutofit/>
          </a:bodyPr>
          <a:lstStyle/>
          <a:p>
            <a:pPr>
              <a:lnSpc>
                <a:spcPct val="90000"/>
              </a:lnSpc>
              <a:spcAft>
                <a:spcPts val="600"/>
              </a:spcAft>
            </a:pPr>
            <a:r>
              <a:rPr lang="en-US" sz="1700" b="1" dirty="0"/>
              <a:t>Uses of Notations:</a:t>
            </a:r>
            <a:endParaRPr lang="en-US" sz="1700" dirty="0"/>
          </a:p>
          <a:p>
            <a:pPr>
              <a:lnSpc>
                <a:spcPct val="90000"/>
              </a:lnSpc>
              <a:spcAft>
                <a:spcPts val="600"/>
              </a:spcAft>
            </a:pPr>
            <a:r>
              <a:rPr lang="en-US" sz="1700" dirty="0"/>
              <a:t>Commonly use notations in performance analysis and used to </a:t>
            </a:r>
            <a:r>
              <a:rPr lang="en-US" sz="1700" b="1" dirty="0"/>
              <a:t>characterize the complexity of an algorithm</a:t>
            </a:r>
            <a:r>
              <a:rPr lang="en-US" sz="1700" dirty="0"/>
              <a:t>: </a:t>
            </a:r>
          </a:p>
          <a:p>
            <a:pPr marL="114300" indent="-228600">
              <a:lnSpc>
                <a:spcPct val="90000"/>
              </a:lnSpc>
              <a:spcAft>
                <a:spcPts val="600"/>
              </a:spcAft>
              <a:buFont typeface="Arial" panose="020B0604020202020204" pitchFamily="34" charset="0"/>
              <a:buChar char="•"/>
            </a:pPr>
            <a:r>
              <a:rPr lang="en-US" sz="1700" dirty="0"/>
              <a:t>		Big–OH (O) </a:t>
            </a:r>
          </a:p>
          <a:p>
            <a:pPr indent="-228600">
              <a:lnSpc>
                <a:spcPct val="90000"/>
              </a:lnSpc>
              <a:spcAft>
                <a:spcPts val="600"/>
              </a:spcAft>
              <a:buFont typeface="Arial" panose="020B0604020202020204" pitchFamily="34" charset="0"/>
              <a:buChar char="•"/>
            </a:pPr>
            <a:r>
              <a:rPr lang="en-US" sz="1700" dirty="0"/>
              <a:t>		Big–OMEGA </a:t>
            </a:r>
          </a:p>
          <a:p>
            <a:pPr indent="-228600">
              <a:lnSpc>
                <a:spcPct val="90000"/>
              </a:lnSpc>
              <a:spcAft>
                <a:spcPts val="600"/>
              </a:spcAft>
              <a:buFont typeface="Arial" panose="020B0604020202020204" pitchFamily="34" charset="0"/>
              <a:buChar char="•"/>
            </a:pPr>
            <a:r>
              <a:rPr lang="en-US" sz="1700" dirty="0"/>
              <a:t>		Big–THETA () </a:t>
            </a:r>
          </a:p>
        </p:txBody>
      </p:sp>
      <p:sp>
        <p:nvSpPr>
          <p:cNvPr id="3" name="Slide Number Placeholder 2">
            <a:extLst>
              <a:ext uri="{FF2B5EF4-FFF2-40B4-BE49-F238E27FC236}">
                <a16:creationId xmlns:a16="http://schemas.microsoft.com/office/drawing/2014/main" id="{8E38DE87-B78A-48A9-8B46-3AB0507963F8}"/>
              </a:ext>
            </a:extLst>
          </p:cNvPr>
          <p:cNvSpPr>
            <a:spLocks noGrp="1"/>
          </p:cNvSpPr>
          <p:nvPr>
            <p:ph type="sldNum" sz="quarter" idx="12"/>
          </p:nvPr>
        </p:nvSpPr>
        <p:spPr/>
        <p:txBody>
          <a:bodyPr/>
          <a:lstStyle/>
          <a:p>
            <a:fld id="{E56CE4DE-24DF-4EA5-A3D4-7C8ABA40D5A3}" type="slidenum">
              <a:rPr lang="en-US" smtClean="0"/>
              <a:t>4</a:t>
            </a:fld>
            <a:endParaRPr lang="en-US"/>
          </a:p>
        </p:txBody>
      </p:sp>
      <p:sp>
        <p:nvSpPr>
          <p:cNvPr id="5" name="Rectangle 4">
            <a:extLst>
              <a:ext uri="{FF2B5EF4-FFF2-40B4-BE49-F238E27FC236}">
                <a16:creationId xmlns:a16="http://schemas.microsoft.com/office/drawing/2014/main" id="{2B967937-2D81-428C-B840-7ECCD76A9756}"/>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889709D-EBE5-4092-A4DE-41C732E3F81C}"/>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52133A-F53A-47AA-8D7D-F3035D68AF57}"/>
              </a:ext>
            </a:extLst>
          </p:cNvPr>
          <p:cNvSpPr txBox="1">
            <a:spLocks/>
          </p:cNvSpPr>
          <p:nvPr/>
        </p:nvSpPr>
        <p:spPr>
          <a:xfrm>
            <a:off x="172278" y="308803"/>
            <a:ext cx="11556034" cy="402138"/>
          </a:xfrm>
          <a:prstGeom prst="rect">
            <a:avLst/>
          </a:prstGeom>
        </p:spPr>
        <p:txBody>
          <a:bodyPr vert="horz" lIns="91440" tIns="45720" rIns="91440" bIns="45720" rtlCol="0" anchor="t">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Asymptotic notations</a:t>
            </a:r>
            <a:endParaRPr lang="en-US" sz="3200" dirty="0"/>
          </a:p>
        </p:txBody>
      </p:sp>
      <p:pic>
        <p:nvPicPr>
          <p:cNvPr id="8" name="Picture 7">
            <a:extLst>
              <a:ext uri="{FF2B5EF4-FFF2-40B4-BE49-F238E27FC236}">
                <a16:creationId xmlns:a16="http://schemas.microsoft.com/office/drawing/2014/main" id="{B5E3C567-A15E-4812-811B-BC6D5D187892}"/>
              </a:ext>
            </a:extLst>
          </p:cNvPr>
          <p:cNvPicPr>
            <a:picLocks noChangeAspect="1"/>
          </p:cNvPicPr>
          <p:nvPr/>
        </p:nvPicPr>
        <p:blipFill rotWithShape="1">
          <a:blip r:embed="rId2"/>
          <a:srcRect l="3624" t="16857" r="6551" b="19311"/>
          <a:stretch/>
        </p:blipFill>
        <p:spPr>
          <a:xfrm>
            <a:off x="2037522" y="899983"/>
            <a:ext cx="8905461" cy="3286538"/>
          </a:xfrm>
          <a:prstGeom prst="rect">
            <a:avLst/>
          </a:prstGeom>
        </p:spPr>
      </p:pic>
    </p:spTree>
    <p:extLst>
      <p:ext uri="{BB962C8B-B14F-4D97-AF65-F5344CB8AC3E}">
        <p14:creationId xmlns:p14="http://schemas.microsoft.com/office/powerpoint/2010/main" val="2619672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09D697-0053-4A75-AA5C-DF30DAC38601}"/>
              </a:ext>
            </a:extLst>
          </p:cNvPr>
          <p:cNvSpPr>
            <a:spLocks noGrp="1"/>
          </p:cNvSpPr>
          <p:nvPr>
            <p:ph type="title"/>
          </p:nvPr>
        </p:nvSpPr>
        <p:spPr>
          <a:xfrm>
            <a:off x="172278" y="218471"/>
            <a:ext cx="10109068" cy="843848"/>
          </a:xfrm>
        </p:spPr>
        <p:txBody>
          <a:bodyPr vert="horz" lIns="91440" tIns="45720" rIns="91440" bIns="45720" rtlCol="0" anchor="ctr">
            <a:noAutofit/>
          </a:bodyPr>
          <a:lstStyle/>
          <a:p>
            <a:r>
              <a:rPr lang="en-US" sz="3200" b="1" kern="1200" dirty="0">
                <a:solidFill>
                  <a:schemeClr val="tx1"/>
                </a:solidFill>
                <a:latin typeface="+mj-lt"/>
                <a:ea typeface="+mj-ea"/>
                <a:cs typeface="+mj-cs"/>
              </a:rPr>
              <a:t>Growth function</a:t>
            </a:r>
            <a:br>
              <a:rPr lang="en-US" sz="3200" b="1" kern="1200" dirty="0">
                <a:solidFill>
                  <a:schemeClr val="tx1"/>
                </a:solidFill>
                <a:latin typeface="+mj-lt"/>
                <a:ea typeface="+mj-ea"/>
                <a:cs typeface="+mj-cs"/>
              </a:rPr>
            </a:br>
            <a:endParaRPr lang="en-US" sz="3200" b="1" kern="1200" dirty="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F176C6B8-8F4F-419E-A37F-4DA5E782F876}"/>
              </a:ext>
            </a:extLst>
          </p:cNvPr>
          <p:cNvSpPr>
            <a:spLocks noGrp="1"/>
          </p:cNvSpPr>
          <p:nvPr>
            <p:ph type="sldNum" sz="quarter" idx="12"/>
          </p:nvPr>
        </p:nvSpPr>
        <p:spPr/>
        <p:txBody>
          <a:bodyPr/>
          <a:lstStyle/>
          <a:p>
            <a:fld id="{E56CE4DE-24DF-4EA5-A3D4-7C8ABA40D5A3}" type="slidenum">
              <a:rPr lang="en-US" smtClean="0"/>
              <a:t>5</a:t>
            </a:fld>
            <a:endParaRPr lang="en-US"/>
          </a:p>
        </p:txBody>
      </p:sp>
      <p:sp>
        <p:nvSpPr>
          <p:cNvPr id="6" name="TextBox 5">
            <a:extLst>
              <a:ext uri="{FF2B5EF4-FFF2-40B4-BE49-F238E27FC236}">
                <a16:creationId xmlns:a16="http://schemas.microsoft.com/office/drawing/2014/main" id="{D1541BED-83DD-487E-8FFA-928B9C6DF05D}"/>
              </a:ext>
            </a:extLst>
          </p:cNvPr>
          <p:cNvSpPr txBox="1"/>
          <p:nvPr/>
        </p:nvSpPr>
        <p:spPr>
          <a:xfrm>
            <a:off x="5931120" y="1640242"/>
            <a:ext cx="4702848" cy="356026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Following is a list of some common asymptotic notations: </a:t>
            </a:r>
          </a:p>
          <a:p>
            <a:pPr indent="-228600">
              <a:lnSpc>
                <a:spcPct val="90000"/>
              </a:lnSpc>
              <a:spcAft>
                <a:spcPts val="600"/>
              </a:spcAft>
              <a:buFont typeface="Arial" panose="020B0604020202020204" pitchFamily="34" charset="0"/>
              <a:buChar char="•"/>
            </a:pPr>
            <a:r>
              <a:rPr lang="en-US" sz="2000" dirty="0"/>
              <a:t>constant 		− Ο(1) </a:t>
            </a:r>
          </a:p>
          <a:p>
            <a:pPr indent="-228600">
              <a:lnSpc>
                <a:spcPct val="90000"/>
              </a:lnSpc>
              <a:spcAft>
                <a:spcPts val="600"/>
              </a:spcAft>
              <a:buFont typeface="Arial" panose="020B0604020202020204" pitchFamily="34" charset="0"/>
              <a:buChar char="•"/>
            </a:pPr>
            <a:r>
              <a:rPr lang="en-US" sz="2000" dirty="0"/>
              <a:t>logarithmic 	− Ο(log n) </a:t>
            </a:r>
          </a:p>
          <a:p>
            <a:pPr indent="-228600">
              <a:lnSpc>
                <a:spcPct val="90000"/>
              </a:lnSpc>
              <a:spcAft>
                <a:spcPts val="600"/>
              </a:spcAft>
              <a:buFont typeface="Arial" panose="020B0604020202020204" pitchFamily="34" charset="0"/>
              <a:buChar char="•"/>
            </a:pPr>
            <a:r>
              <a:rPr lang="en-US" sz="2000" dirty="0"/>
              <a:t>Linear		 − Ο(n) </a:t>
            </a:r>
          </a:p>
          <a:p>
            <a:pPr indent="-228600">
              <a:lnSpc>
                <a:spcPct val="90000"/>
              </a:lnSpc>
              <a:spcAft>
                <a:spcPts val="600"/>
              </a:spcAft>
              <a:buFont typeface="Arial" panose="020B0604020202020204" pitchFamily="34" charset="0"/>
              <a:buChar char="•"/>
            </a:pPr>
            <a:r>
              <a:rPr lang="en-US" sz="2000" dirty="0"/>
              <a:t>n log n 		− Ο(n log n) </a:t>
            </a:r>
          </a:p>
          <a:p>
            <a:pPr indent="-228600">
              <a:lnSpc>
                <a:spcPct val="90000"/>
              </a:lnSpc>
              <a:spcAft>
                <a:spcPts val="600"/>
              </a:spcAft>
              <a:buFont typeface="Arial" panose="020B0604020202020204" pitchFamily="34" charset="0"/>
              <a:buChar char="•"/>
            </a:pPr>
            <a:r>
              <a:rPr lang="en-US" sz="2000" dirty="0"/>
              <a:t>quadratic 	− Ο(n2) </a:t>
            </a:r>
          </a:p>
          <a:p>
            <a:pPr indent="-228600">
              <a:lnSpc>
                <a:spcPct val="90000"/>
              </a:lnSpc>
              <a:spcAft>
                <a:spcPts val="600"/>
              </a:spcAft>
              <a:buFont typeface="Arial" panose="020B0604020202020204" pitchFamily="34" charset="0"/>
              <a:buChar char="•"/>
            </a:pPr>
            <a:r>
              <a:rPr lang="en-US" sz="2000" dirty="0"/>
              <a:t>cubic 		− Ο(n3) </a:t>
            </a:r>
          </a:p>
          <a:p>
            <a:pPr indent="-228600">
              <a:lnSpc>
                <a:spcPct val="90000"/>
              </a:lnSpc>
              <a:spcAft>
                <a:spcPts val="600"/>
              </a:spcAft>
              <a:buFont typeface="Arial" panose="020B0604020202020204" pitchFamily="34" charset="0"/>
              <a:buChar char="•"/>
            </a:pPr>
            <a:r>
              <a:rPr lang="en-US" sz="2000" dirty="0"/>
              <a:t>Polynomial	 − Ο(n1) </a:t>
            </a:r>
          </a:p>
          <a:p>
            <a:pPr indent="-228600">
              <a:lnSpc>
                <a:spcPct val="90000"/>
              </a:lnSpc>
              <a:spcAft>
                <a:spcPts val="600"/>
              </a:spcAft>
              <a:buFont typeface="Arial" panose="020B0604020202020204" pitchFamily="34" charset="0"/>
              <a:buChar char="•"/>
            </a:pPr>
            <a:r>
              <a:rPr lang="en-US" sz="2000" dirty="0"/>
              <a:t>exponential 	− Ο(2n) </a:t>
            </a:r>
          </a:p>
        </p:txBody>
      </p:sp>
      <p:sp>
        <p:nvSpPr>
          <p:cNvPr id="9" name="Rectangle 8">
            <a:extLst>
              <a:ext uri="{FF2B5EF4-FFF2-40B4-BE49-F238E27FC236}">
                <a16:creationId xmlns:a16="http://schemas.microsoft.com/office/drawing/2014/main" id="{AFC7E074-D647-4F02-90A4-6F61EDCD39D1}"/>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CCEA62F-3AF5-46E5-B02A-91EF7F03486E}"/>
              </a:ext>
            </a:extLst>
          </p:cNvPr>
          <p:cNvCxnSpPr/>
          <p:nvPr/>
        </p:nvCxnSpPr>
        <p:spPr>
          <a:xfrm>
            <a:off x="106017" y="632892"/>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FD94809-FEBD-41C3-AEFE-213FE7E5F41C}"/>
              </a:ext>
            </a:extLst>
          </p:cNvPr>
          <p:cNvPicPr>
            <a:picLocks noChangeAspect="1"/>
          </p:cNvPicPr>
          <p:nvPr/>
        </p:nvPicPr>
        <p:blipFill>
          <a:blip r:embed="rId2"/>
          <a:stretch>
            <a:fillRect/>
          </a:stretch>
        </p:blipFill>
        <p:spPr>
          <a:xfrm>
            <a:off x="344963" y="1374318"/>
            <a:ext cx="5264424" cy="3728211"/>
          </a:xfrm>
          <a:prstGeom prst="rect">
            <a:avLst/>
          </a:prstGeom>
        </p:spPr>
      </p:pic>
      <p:pic>
        <p:nvPicPr>
          <p:cNvPr id="12" name="Picture 11">
            <a:extLst>
              <a:ext uri="{FF2B5EF4-FFF2-40B4-BE49-F238E27FC236}">
                <a16:creationId xmlns:a16="http://schemas.microsoft.com/office/drawing/2014/main" id="{57E03D79-C382-45B5-9EBF-04C64E1C4C3C}"/>
              </a:ext>
            </a:extLst>
          </p:cNvPr>
          <p:cNvPicPr>
            <a:picLocks noChangeAspect="1"/>
          </p:cNvPicPr>
          <p:nvPr/>
        </p:nvPicPr>
        <p:blipFill>
          <a:blip r:embed="rId3"/>
          <a:stretch>
            <a:fillRect/>
          </a:stretch>
        </p:blipFill>
        <p:spPr>
          <a:xfrm>
            <a:off x="1032186" y="5185542"/>
            <a:ext cx="7972150" cy="1114425"/>
          </a:xfrm>
          <a:prstGeom prst="rect">
            <a:avLst/>
          </a:prstGeom>
        </p:spPr>
      </p:pic>
    </p:spTree>
    <p:extLst>
      <p:ext uri="{BB962C8B-B14F-4D97-AF65-F5344CB8AC3E}">
        <p14:creationId xmlns:p14="http://schemas.microsoft.com/office/powerpoint/2010/main" val="455489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BA371560-D264-4206-8192-49D56F3F42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85" t="33727" r="12202" b="22942"/>
          <a:stretch/>
        </p:blipFill>
        <p:spPr>
          <a:xfrm>
            <a:off x="2375452" y="1458836"/>
            <a:ext cx="8001000" cy="4319111"/>
          </a:xfrm>
          <a:prstGeom prst="rect">
            <a:avLst/>
          </a:prstGeom>
        </p:spPr>
      </p:pic>
      <p:sp>
        <p:nvSpPr>
          <p:cNvPr id="2" name="Slide Number Placeholder 1">
            <a:extLst>
              <a:ext uri="{FF2B5EF4-FFF2-40B4-BE49-F238E27FC236}">
                <a16:creationId xmlns:a16="http://schemas.microsoft.com/office/drawing/2014/main" id="{88A1D8E1-AA0A-4DEB-9CDB-D89318FB8F92}"/>
              </a:ext>
            </a:extLst>
          </p:cNvPr>
          <p:cNvSpPr>
            <a:spLocks noGrp="1"/>
          </p:cNvSpPr>
          <p:nvPr>
            <p:ph type="sldNum" sz="quarter" idx="12"/>
          </p:nvPr>
        </p:nvSpPr>
        <p:spPr/>
        <p:txBody>
          <a:bodyPr/>
          <a:lstStyle/>
          <a:p>
            <a:fld id="{E56CE4DE-24DF-4EA5-A3D4-7C8ABA40D5A3}" type="slidenum">
              <a:rPr lang="en-US" smtClean="0"/>
              <a:t>6</a:t>
            </a:fld>
            <a:endParaRPr lang="en-US"/>
          </a:p>
        </p:txBody>
      </p:sp>
      <p:sp>
        <p:nvSpPr>
          <p:cNvPr id="7" name="Rectangle 6">
            <a:extLst>
              <a:ext uri="{FF2B5EF4-FFF2-40B4-BE49-F238E27FC236}">
                <a16:creationId xmlns:a16="http://schemas.microsoft.com/office/drawing/2014/main" id="{06157758-6071-484C-9053-2F56C9B0995F}"/>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4C6A736-DD5B-44DE-932B-C14E30076723}"/>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636D98-C273-44C0-A8E5-6A2580E0F27E}"/>
              </a:ext>
            </a:extLst>
          </p:cNvPr>
          <p:cNvSpPr txBox="1"/>
          <p:nvPr/>
        </p:nvSpPr>
        <p:spPr>
          <a:xfrm>
            <a:off x="172277" y="187811"/>
            <a:ext cx="6877879" cy="523220"/>
          </a:xfrm>
          <a:prstGeom prst="rect">
            <a:avLst/>
          </a:prstGeom>
          <a:noFill/>
        </p:spPr>
        <p:txBody>
          <a:bodyPr wrap="square">
            <a:spAutoFit/>
          </a:bodyPr>
          <a:lstStyle/>
          <a:p>
            <a:r>
              <a:rPr lang="en-US" sz="2800" b="1" dirty="0"/>
              <a:t>Growth of Function and Asymptotic Notation</a:t>
            </a:r>
          </a:p>
        </p:txBody>
      </p:sp>
    </p:spTree>
    <p:extLst>
      <p:ext uri="{BB962C8B-B14F-4D97-AF65-F5344CB8AC3E}">
        <p14:creationId xmlns:p14="http://schemas.microsoft.com/office/powerpoint/2010/main" val="4040644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ext&#10;&#10;Description automatically generated">
            <a:extLst>
              <a:ext uri="{FF2B5EF4-FFF2-40B4-BE49-F238E27FC236}">
                <a16:creationId xmlns:a16="http://schemas.microsoft.com/office/drawing/2014/main" id="{BAFD0D1E-D5D5-4191-9B80-F005770E301F}"/>
              </a:ext>
            </a:extLst>
          </p:cNvPr>
          <p:cNvPicPr>
            <a:picLocks noChangeAspect="1"/>
          </p:cNvPicPr>
          <p:nvPr/>
        </p:nvPicPr>
        <p:blipFill rotWithShape="1">
          <a:blip r:embed="rId2">
            <a:extLst>
              <a:ext uri="{28A0092B-C50C-407E-A947-70E740481C1C}">
                <a14:useLocalDpi xmlns:a14="http://schemas.microsoft.com/office/drawing/2010/main" val="0"/>
              </a:ext>
            </a:extLst>
          </a:blip>
          <a:srcRect l="10834" t="9996" r="11666" b="10818"/>
          <a:stretch/>
        </p:blipFill>
        <p:spPr>
          <a:xfrm>
            <a:off x="500270" y="988754"/>
            <a:ext cx="5416826" cy="5430544"/>
          </a:xfrm>
          <a:prstGeom prst="rect">
            <a:avLst/>
          </a:prstGeom>
        </p:spPr>
      </p:pic>
      <p:sp>
        <p:nvSpPr>
          <p:cNvPr id="2" name="Slide Number Placeholder 1">
            <a:extLst>
              <a:ext uri="{FF2B5EF4-FFF2-40B4-BE49-F238E27FC236}">
                <a16:creationId xmlns:a16="http://schemas.microsoft.com/office/drawing/2014/main" id="{D939DED1-CFAF-4AFA-AFF5-AAF2AE0F79E7}"/>
              </a:ext>
            </a:extLst>
          </p:cNvPr>
          <p:cNvSpPr>
            <a:spLocks noGrp="1"/>
          </p:cNvSpPr>
          <p:nvPr>
            <p:ph type="sldNum" sz="quarter" idx="12"/>
          </p:nvPr>
        </p:nvSpPr>
        <p:spPr/>
        <p:txBody>
          <a:bodyPr/>
          <a:lstStyle/>
          <a:p>
            <a:fld id="{E56CE4DE-24DF-4EA5-A3D4-7C8ABA40D5A3}" type="slidenum">
              <a:rPr lang="en-US" smtClean="0"/>
              <a:t>7</a:t>
            </a:fld>
            <a:endParaRPr lang="en-US"/>
          </a:p>
        </p:txBody>
      </p:sp>
      <p:sp>
        <p:nvSpPr>
          <p:cNvPr id="4" name="Rectangle 3">
            <a:extLst>
              <a:ext uri="{FF2B5EF4-FFF2-40B4-BE49-F238E27FC236}">
                <a16:creationId xmlns:a16="http://schemas.microsoft.com/office/drawing/2014/main" id="{F35D8D47-D986-4952-B9A4-B4EEB49BBCA0}"/>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E50AD6E-0188-4AE2-A063-99A2983AF482}"/>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16DE52-5053-4E48-B091-6BD408F810A8}"/>
              </a:ext>
            </a:extLst>
          </p:cNvPr>
          <p:cNvSpPr txBox="1"/>
          <p:nvPr/>
        </p:nvSpPr>
        <p:spPr>
          <a:xfrm>
            <a:off x="172277" y="187811"/>
            <a:ext cx="6877879" cy="523220"/>
          </a:xfrm>
          <a:prstGeom prst="rect">
            <a:avLst/>
          </a:prstGeom>
          <a:noFill/>
        </p:spPr>
        <p:txBody>
          <a:bodyPr wrap="square">
            <a:spAutoFit/>
          </a:bodyPr>
          <a:lstStyle/>
          <a:p>
            <a:r>
              <a:rPr lang="en-US" sz="2800" b="1" dirty="0"/>
              <a:t>Asymptotic Notation</a:t>
            </a:r>
          </a:p>
        </p:txBody>
      </p:sp>
      <p:pic>
        <p:nvPicPr>
          <p:cNvPr id="3" name="Picture 2">
            <a:extLst>
              <a:ext uri="{FF2B5EF4-FFF2-40B4-BE49-F238E27FC236}">
                <a16:creationId xmlns:a16="http://schemas.microsoft.com/office/drawing/2014/main" id="{402CD1B3-664B-456F-82E4-5DFFF9B0D68C}"/>
              </a:ext>
            </a:extLst>
          </p:cNvPr>
          <p:cNvPicPr>
            <a:picLocks noChangeAspect="1"/>
          </p:cNvPicPr>
          <p:nvPr/>
        </p:nvPicPr>
        <p:blipFill>
          <a:blip r:embed="rId3"/>
          <a:stretch>
            <a:fillRect/>
          </a:stretch>
        </p:blipFill>
        <p:spPr>
          <a:xfrm>
            <a:off x="6732104" y="1239645"/>
            <a:ext cx="4959626" cy="5005250"/>
          </a:xfrm>
          <a:prstGeom prst="rect">
            <a:avLst/>
          </a:prstGeom>
        </p:spPr>
      </p:pic>
    </p:spTree>
    <p:extLst>
      <p:ext uri="{BB962C8B-B14F-4D97-AF65-F5344CB8AC3E}">
        <p14:creationId xmlns:p14="http://schemas.microsoft.com/office/powerpoint/2010/main" val="252778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7B0B9E-51D2-4290-A3A5-20ABFC056CD2}"/>
              </a:ext>
            </a:extLst>
          </p:cNvPr>
          <p:cNvSpPr>
            <a:spLocks noGrp="1"/>
          </p:cNvSpPr>
          <p:nvPr>
            <p:ph type="sldNum" sz="quarter" idx="12"/>
          </p:nvPr>
        </p:nvSpPr>
        <p:spPr/>
        <p:txBody>
          <a:bodyPr/>
          <a:lstStyle/>
          <a:p>
            <a:fld id="{E56CE4DE-24DF-4EA5-A3D4-7C8ABA40D5A3}" type="slidenum">
              <a:rPr lang="en-US" smtClean="0"/>
              <a:t>8</a:t>
            </a:fld>
            <a:endParaRPr lang="en-US"/>
          </a:p>
        </p:txBody>
      </p:sp>
      <p:pic>
        <p:nvPicPr>
          <p:cNvPr id="6" name="Picture 5" descr="A close up of text on a white background&#10;&#10;Description automatically generated">
            <a:extLst>
              <a:ext uri="{FF2B5EF4-FFF2-40B4-BE49-F238E27FC236}">
                <a16:creationId xmlns:a16="http://schemas.microsoft.com/office/drawing/2014/main" id="{02EC5329-89B4-4725-91E1-D171EE556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917" y="852726"/>
            <a:ext cx="8582165" cy="5380892"/>
          </a:xfrm>
          <a:prstGeom prst="rect">
            <a:avLst/>
          </a:prstGeom>
        </p:spPr>
      </p:pic>
      <p:sp>
        <p:nvSpPr>
          <p:cNvPr id="5" name="Rectangle 4">
            <a:extLst>
              <a:ext uri="{FF2B5EF4-FFF2-40B4-BE49-F238E27FC236}">
                <a16:creationId xmlns:a16="http://schemas.microsoft.com/office/drawing/2014/main" id="{7A87FE84-C362-40F7-A1A6-5FDB531BFDFF}"/>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7721430-307E-479A-8261-D88AF7379778}"/>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C07C5E-7B6A-4AD7-B1E5-294616D047CA}"/>
              </a:ext>
            </a:extLst>
          </p:cNvPr>
          <p:cNvSpPr txBox="1"/>
          <p:nvPr/>
        </p:nvSpPr>
        <p:spPr>
          <a:xfrm>
            <a:off x="172278" y="187811"/>
            <a:ext cx="6877879" cy="523220"/>
          </a:xfrm>
          <a:prstGeom prst="rect">
            <a:avLst/>
          </a:prstGeom>
          <a:noFill/>
        </p:spPr>
        <p:txBody>
          <a:bodyPr wrap="square">
            <a:spAutoFit/>
          </a:bodyPr>
          <a:lstStyle/>
          <a:p>
            <a:r>
              <a:rPr lang="en-US" sz="2800" b="1" dirty="0"/>
              <a:t>Asymptotic Notation: Example </a:t>
            </a:r>
          </a:p>
        </p:txBody>
      </p:sp>
    </p:spTree>
    <p:extLst>
      <p:ext uri="{BB962C8B-B14F-4D97-AF65-F5344CB8AC3E}">
        <p14:creationId xmlns:p14="http://schemas.microsoft.com/office/powerpoint/2010/main" val="732065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C3B8C3-C77A-4F4A-AA49-BF6F9B6DF945}"/>
              </a:ext>
            </a:extLst>
          </p:cNvPr>
          <p:cNvSpPr>
            <a:spLocks noGrp="1"/>
          </p:cNvSpPr>
          <p:nvPr>
            <p:ph type="sldNum" sz="quarter" idx="12"/>
          </p:nvPr>
        </p:nvSpPr>
        <p:spPr/>
        <p:txBody>
          <a:bodyPr/>
          <a:lstStyle/>
          <a:p>
            <a:fld id="{E56CE4DE-24DF-4EA5-A3D4-7C8ABA40D5A3}" type="slidenum">
              <a:rPr lang="en-US" smtClean="0"/>
              <a:t>9</a:t>
            </a:fld>
            <a:endParaRPr lang="en-US"/>
          </a:p>
        </p:txBody>
      </p:sp>
      <p:pic>
        <p:nvPicPr>
          <p:cNvPr id="5" name="Picture 4" descr="A screenshot of a cell phone&#10;&#10;Description automatically generated">
            <a:extLst>
              <a:ext uri="{FF2B5EF4-FFF2-40B4-BE49-F238E27FC236}">
                <a16:creationId xmlns:a16="http://schemas.microsoft.com/office/drawing/2014/main" id="{72DA3C77-8E4F-4A2E-9C87-7FF2D1EAA2B9}"/>
              </a:ext>
            </a:extLst>
          </p:cNvPr>
          <p:cNvPicPr>
            <a:picLocks noChangeAspect="1"/>
          </p:cNvPicPr>
          <p:nvPr/>
        </p:nvPicPr>
        <p:blipFill rotWithShape="1">
          <a:blip r:embed="rId2">
            <a:extLst>
              <a:ext uri="{28A0092B-C50C-407E-A947-70E740481C1C}">
                <a14:useLocalDpi xmlns:a14="http://schemas.microsoft.com/office/drawing/2010/main" val="0"/>
              </a:ext>
            </a:extLst>
          </a:blip>
          <a:srcRect r="29250"/>
          <a:stretch/>
        </p:blipFill>
        <p:spPr>
          <a:xfrm>
            <a:off x="833437" y="1373639"/>
            <a:ext cx="10525125" cy="4351338"/>
          </a:xfrm>
          <a:prstGeom prst="rect">
            <a:avLst/>
          </a:prstGeom>
        </p:spPr>
      </p:pic>
      <p:sp>
        <p:nvSpPr>
          <p:cNvPr id="6" name="Rectangle 5">
            <a:extLst>
              <a:ext uri="{FF2B5EF4-FFF2-40B4-BE49-F238E27FC236}">
                <a16:creationId xmlns:a16="http://schemas.microsoft.com/office/drawing/2014/main" id="{276AB785-32BB-4158-A287-6E67508F6273}"/>
              </a:ext>
            </a:extLst>
          </p:cNvPr>
          <p:cNvSpPr/>
          <p:nvPr/>
        </p:nvSpPr>
        <p:spPr>
          <a:xfrm>
            <a:off x="106017" y="119270"/>
            <a:ext cx="11913705" cy="660220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968992D-0CC8-4401-9EBA-773BE084D609}"/>
              </a:ext>
            </a:extLst>
          </p:cNvPr>
          <p:cNvCxnSpPr/>
          <p:nvPr/>
        </p:nvCxnSpPr>
        <p:spPr>
          <a:xfrm>
            <a:off x="106017" y="781878"/>
            <a:ext cx="1191370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07623C-3507-49D2-B0B9-AD0FA87F9AB4}"/>
              </a:ext>
            </a:extLst>
          </p:cNvPr>
          <p:cNvSpPr txBox="1"/>
          <p:nvPr/>
        </p:nvSpPr>
        <p:spPr>
          <a:xfrm>
            <a:off x="172277" y="187811"/>
            <a:ext cx="6877879" cy="523220"/>
          </a:xfrm>
          <a:prstGeom prst="rect">
            <a:avLst/>
          </a:prstGeom>
          <a:noFill/>
        </p:spPr>
        <p:txBody>
          <a:bodyPr wrap="square">
            <a:spAutoFit/>
          </a:bodyPr>
          <a:lstStyle/>
          <a:p>
            <a:r>
              <a:rPr lang="en-US" sz="2800" b="1" dirty="0"/>
              <a:t>Asymptotic Notation: Problems</a:t>
            </a:r>
          </a:p>
        </p:txBody>
      </p:sp>
    </p:spTree>
    <p:extLst>
      <p:ext uri="{BB962C8B-B14F-4D97-AF65-F5344CB8AC3E}">
        <p14:creationId xmlns:p14="http://schemas.microsoft.com/office/powerpoint/2010/main" val="2980365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327</TotalTime>
  <Words>613</Words>
  <Application>Microsoft Office PowerPoint</Application>
  <PresentationFormat>Widescreen</PresentationFormat>
  <Paragraphs>102</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PowerPoint Presentation</vt:lpstr>
      <vt:lpstr>PowerPoint Presentation</vt:lpstr>
      <vt:lpstr>Types of Analysis</vt:lpstr>
      <vt:lpstr>PowerPoint Presentation</vt:lpstr>
      <vt:lpstr>Growth function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vt:lpstr>
      <vt:lpstr>Problems on Asymptotic Notations</vt:lpstr>
      <vt:lpstr>Types time complexities in terms of Big O</vt:lpstr>
      <vt:lpstr>PowerPoint Presentation</vt:lpstr>
      <vt:lpstr>General rules for the analysis of an Algorithm </vt:lpstr>
      <vt:lpstr>General rules for the analysis of an Algorithm </vt:lpstr>
      <vt:lpstr>Properties of Asymptotic notations </vt:lpstr>
      <vt:lpstr>Properties of Asymptotic notations </vt:lpstr>
      <vt:lpstr>Properties of Asymptotic notations </vt:lpstr>
      <vt:lpstr>Properties of Asymptotic notations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Complexity of an Algorithm</dc:title>
  <dc:creator>Subhash Chandra N</dc:creator>
  <cp:lastModifiedBy>Subhash Chandra N</cp:lastModifiedBy>
  <cp:revision>57</cp:revision>
  <dcterms:created xsi:type="dcterms:W3CDTF">2020-07-15T02:41:38Z</dcterms:created>
  <dcterms:modified xsi:type="dcterms:W3CDTF">2021-09-08T06:01:45Z</dcterms:modified>
</cp:coreProperties>
</file>